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75" r:id="rId1"/>
  </p:sldMasterIdLst>
  <p:notesMasterIdLst>
    <p:notesMasterId r:id="rId65"/>
  </p:notesMasterIdLst>
  <p:sldIdLst>
    <p:sldId id="256" r:id="rId2"/>
    <p:sldId id="502" r:id="rId3"/>
    <p:sldId id="485" r:id="rId4"/>
    <p:sldId id="487" r:id="rId5"/>
    <p:sldId id="488" r:id="rId6"/>
    <p:sldId id="489" r:id="rId7"/>
    <p:sldId id="490" r:id="rId8"/>
    <p:sldId id="491" r:id="rId9"/>
    <p:sldId id="492" r:id="rId10"/>
    <p:sldId id="493" r:id="rId11"/>
    <p:sldId id="494" r:id="rId12"/>
    <p:sldId id="496" r:id="rId13"/>
    <p:sldId id="495" r:id="rId14"/>
    <p:sldId id="497" r:id="rId15"/>
    <p:sldId id="498" r:id="rId16"/>
    <p:sldId id="499" r:id="rId17"/>
    <p:sldId id="500" r:id="rId18"/>
    <p:sldId id="503" r:id="rId19"/>
    <p:sldId id="504" r:id="rId20"/>
    <p:sldId id="506" r:id="rId21"/>
    <p:sldId id="505" r:id="rId22"/>
    <p:sldId id="507" r:id="rId23"/>
    <p:sldId id="508" r:id="rId24"/>
    <p:sldId id="509" r:id="rId25"/>
    <p:sldId id="510" r:id="rId26"/>
    <p:sldId id="511" r:id="rId27"/>
    <p:sldId id="512" r:id="rId28"/>
    <p:sldId id="514" r:id="rId29"/>
    <p:sldId id="290" r:id="rId30"/>
    <p:sldId id="517" r:id="rId31"/>
    <p:sldId id="539" r:id="rId32"/>
    <p:sldId id="540" r:id="rId33"/>
    <p:sldId id="541" r:id="rId34"/>
    <p:sldId id="479" r:id="rId35"/>
    <p:sldId id="483" r:id="rId36"/>
    <p:sldId id="542" r:id="rId37"/>
    <p:sldId id="543" r:id="rId38"/>
    <p:sldId id="544" r:id="rId39"/>
    <p:sldId id="545" r:id="rId40"/>
    <p:sldId id="547" r:id="rId41"/>
    <p:sldId id="548" r:id="rId42"/>
    <p:sldId id="549" r:id="rId43"/>
    <p:sldId id="550" r:id="rId44"/>
    <p:sldId id="520" r:id="rId45"/>
    <p:sldId id="521" r:id="rId46"/>
    <p:sldId id="522" r:id="rId47"/>
    <p:sldId id="523" r:id="rId48"/>
    <p:sldId id="524" r:id="rId49"/>
    <p:sldId id="525" r:id="rId50"/>
    <p:sldId id="526" r:id="rId51"/>
    <p:sldId id="527" r:id="rId52"/>
    <p:sldId id="528" r:id="rId53"/>
    <p:sldId id="529" r:id="rId54"/>
    <p:sldId id="513" r:id="rId55"/>
    <p:sldId id="530" r:id="rId56"/>
    <p:sldId id="531" r:id="rId57"/>
    <p:sldId id="532" r:id="rId58"/>
    <p:sldId id="533" r:id="rId59"/>
    <p:sldId id="534" r:id="rId60"/>
    <p:sldId id="535" r:id="rId61"/>
    <p:sldId id="536" r:id="rId62"/>
    <p:sldId id="537" r:id="rId63"/>
    <p:sldId id="538" r:id="rId64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66"/>
      <p:bold r:id="rId67"/>
      <p:italic r:id="rId68"/>
      <p:boldItalic r:id="rId69"/>
    </p:embeddedFont>
    <p:embeddedFont>
      <p:font typeface="Roboto Slab" pitchFamily="2" charset="0"/>
      <p:regular r:id="rId70"/>
      <p:bold r:id="rId71"/>
    </p:embeddedFont>
    <p:embeddedFont>
      <p:font typeface="Lato Light" panose="020F0302020204030203" pitchFamily="34" charset="0"/>
      <p:regular r:id="rId72"/>
      <p:italic r:id="rId73"/>
    </p:embeddedFont>
    <p:embeddedFont>
      <p:font typeface="Lato" panose="020F0502020204030203" pitchFamily="34" charset="0"/>
      <p:regular r:id="rId74"/>
      <p:bold r:id="rId75"/>
      <p:italic r:id="rId76"/>
      <p:boldItalic r:id="rId77"/>
    </p:embeddedFont>
    <p:embeddedFont>
      <p:font typeface="Lato Regular" panose="020F0502020204030203" pitchFamily="34" charset="0"/>
      <p:regular r:id="rId78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 snapToObjects="1">
      <p:cViewPr varScale="1">
        <p:scale>
          <a:sx n="115" d="100"/>
          <a:sy n="115" d="100"/>
        </p:scale>
        <p:origin x="499" y="77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font" Target="fonts/font3.fntdata"/><Relationship Id="rId76" Type="http://schemas.openxmlformats.org/officeDocument/2006/relationships/font" Target="fonts/font11.fntdata"/><Relationship Id="rId7" Type="http://schemas.openxmlformats.org/officeDocument/2006/relationships/slide" Target="slides/slide6.xml"/><Relationship Id="rId71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font" Target="fonts/font1.fntdata"/><Relationship Id="rId74" Type="http://schemas.openxmlformats.org/officeDocument/2006/relationships/font" Target="fonts/font9.fntdata"/><Relationship Id="rId79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notesMaster" Target="notesMasters/notesMaster1.xml"/><Relationship Id="rId73" Type="http://schemas.openxmlformats.org/officeDocument/2006/relationships/font" Target="fonts/font8.fntdata"/><Relationship Id="rId78" Type="http://schemas.openxmlformats.org/officeDocument/2006/relationships/font" Target="fonts/font13.fntdata"/><Relationship Id="rId8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font" Target="fonts/font4.fntdata"/><Relationship Id="rId77" Type="http://schemas.openxmlformats.org/officeDocument/2006/relationships/font" Target="fonts/font12.fntdata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font" Target="fonts/font7.fntdata"/><Relationship Id="rId80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font" Target="fonts/font2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font" Target="fonts/font5.fntdata"/><Relationship Id="rId75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AFFFC7-A983-4827-911D-0B62D779C560}" type="datetimeFigureOut">
              <a:rPr lang="en-US" smtClean="0"/>
              <a:t>4/25/2018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C1243A-B68B-4560-ABEC-9D713B2C07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14753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aggregate with command and event handlers. There's nothing here which makes this aggregate available as a microservice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92E56-3C52-4C04-BB87-B3112AEC2F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38532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Running a 3-node Kubernetes cluster on Google Cloud Platform. This is a regional cluster, spread across three zones. Physically this is in Belgium.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92E56-3C52-4C04-BB87-B3112AEC2F9E}" type="slidenum">
              <a:rPr lang="en-US" smtClean="0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16255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Running 3-node </a:t>
            </a:r>
            <a:r>
              <a:rPr lang="en-US" dirty="0" err="1"/>
              <a:t>AxonDB</a:t>
            </a:r>
            <a:r>
              <a:rPr lang="en-US" dirty="0"/>
              <a:t> and </a:t>
            </a:r>
            <a:r>
              <a:rPr lang="en-US" dirty="0" err="1"/>
              <a:t>AxonHub</a:t>
            </a:r>
            <a:r>
              <a:rPr lang="en-US" dirty="0"/>
              <a:t> clusters on top of the Kubernetes cluster. Application hasn't been deployed yet.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92E56-3C52-4C04-BB87-B3112AEC2F9E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14254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 can access the Hub (and DB) GUI through a load balancer managed by Kubernetes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92E56-3C52-4C04-BB87-B3112AEC2F9E}" type="slidenum">
              <a:rPr lang="en-US" smtClean="0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68421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AxonHub</a:t>
            </a:r>
            <a:r>
              <a:rPr lang="en-US" dirty="0"/>
              <a:t> GUI – everything empty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92E56-3C52-4C04-BB87-B3112AEC2F9E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99172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AxonHub</a:t>
            </a:r>
            <a:r>
              <a:rPr lang="en-US" dirty="0"/>
              <a:t> architecture overview. Shows the 3-node Hub cluster, and the connection with the DB cluster. No applications yet.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92E56-3C52-4C04-BB87-B3112AEC2F9E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32295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After deploying the </a:t>
            </a:r>
            <a:r>
              <a:rPr lang="en-US" dirty="0" err="1"/>
              <a:t>gc</a:t>
            </a:r>
            <a:r>
              <a:rPr lang="en-US" dirty="0"/>
              <a:t>-command workload, we see it appear in the architecture overview page of the </a:t>
            </a:r>
            <a:r>
              <a:rPr lang="en-US" dirty="0" err="1"/>
              <a:t>AxonHub</a:t>
            </a:r>
            <a:r>
              <a:rPr lang="en-US" dirty="0"/>
              <a:t> GUI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92E56-3C52-4C04-BB87-B3112AEC2F9E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85488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Detailed tech info available by clicking on components in the architecture overview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92E56-3C52-4C04-BB87-B3112AEC2F9E}" type="slidenum">
              <a:rPr lang="en-US" smtClean="0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57811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same goes for </a:t>
            </a:r>
            <a:r>
              <a:rPr lang="en-US" dirty="0" err="1"/>
              <a:t>gc-gui</a:t>
            </a:r>
            <a:r>
              <a:rPr lang="en-US" dirty="0"/>
              <a:t> and </a:t>
            </a:r>
            <a:r>
              <a:rPr lang="en-US" dirty="0" err="1"/>
              <a:t>gc</a:t>
            </a:r>
            <a:r>
              <a:rPr lang="en-US" dirty="0"/>
              <a:t>-query.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92E56-3C52-4C04-BB87-B3112AEC2F9E}" type="slidenum">
              <a:rPr lang="en-US" smtClean="0"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7078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There's now a new Kubernetes load balancer for </a:t>
            </a:r>
            <a:r>
              <a:rPr lang="en-US" dirty="0" err="1"/>
              <a:t>gc-gui</a:t>
            </a:r>
            <a:r>
              <a:rPr lang="en-US" dirty="0"/>
              <a:t> where we can test our app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92E56-3C52-4C04-BB87-B3112AEC2F9E}" type="slidenum">
              <a:rPr lang="en-US" smtClean="0"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699510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Issueing</a:t>
            </a:r>
            <a:r>
              <a:rPr lang="en-US" dirty="0"/>
              <a:t> card 'DEMO' for 100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92E56-3C52-4C04-BB87-B3112AEC2F9E}" type="slidenum">
              <a:rPr lang="en-US" smtClean="0"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9480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92E56-3C52-4C04-BB87-B3112AEC2F9E}" type="slidenum">
              <a:rPr lang="en-US" smtClean="0"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35770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After redeeming 70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92E56-3C52-4C04-BB87-B3112AEC2F9E}" type="slidenum">
              <a:rPr lang="en-US" smtClean="0"/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5097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Counters show the issue and redeem command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92E56-3C52-4C04-BB87-B3112AEC2F9E}" type="slidenum">
              <a:rPr lang="en-US" smtClean="0"/>
              <a:t>57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65465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Scaling out the command handlers from 1 to 3 instances using Kubernetes. </a:t>
            </a:r>
            <a:r>
              <a:rPr lang="en-US" dirty="0" err="1"/>
              <a:t>AxonHub</a:t>
            </a:r>
            <a:r>
              <a:rPr lang="en-US" dirty="0"/>
              <a:t> will automatically detect them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92E56-3C52-4C04-BB87-B3112AEC2F9E}" type="slidenum">
              <a:rPr lang="en-US" smtClean="0"/>
              <a:t>59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252557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Issuing a new card called 'TEST' of value 100 and performing 30 redeems of 1 – remaining value 30. Total 31 commands.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92E56-3C52-4C04-BB87-B3112AEC2F9E}" type="slidenum">
              <a:rPr lang="en-US" smtClean="0"/>
              <a:t>60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927475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Consistent hashing in action: they all went to the same command handler (which is also the same handler that was processing the commands to our earlier DEMO card, but that's just a coincidence)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92E56-3C52-4C04-BB87-B3112AEC2F9E}" type="slidenum">
              <a:rPr lang="en-US" smtClean="0"/>
              <a:t>61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065897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Bulk-issuing 1000 cards of value 50, with random names.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92E56-3C52-4C04-BB87-B3112AEC2F9E}" type="slidenum">
              <a:rPr lang="en-US" smtClean="0"/>
              <a:t>62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33207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Commands our now spread across the 3 command handler instances.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92E56-3C52-4C04-BB87-B3112AEC2F9E}" type="slidenum">
              <a:rPr lang="en-US" smtClean="0"/>
              <a:t>63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52866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773823"/>
            <a:ext cx="7315200" cy="1946269"/>
          </a:xfrm>
        </p:spPr>
        <p:txBody>
          <a:bodyPr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2761253"/>
            <a:ext cx="7315200" cy="858474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323945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67467-B39F-E049-A476-02BB0FB6911E}" type="datetimeFigureOut">
              <a:rPr lang="en-US" smtClean="0"/>
              <a:t>4/25/2018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86E4D5-405D-924E-A9B7-FAA9B9C4163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50330"/>
            <a:ext cx="7315200" cy="86557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67467-B39F-E049-A476-02BB0FB6911E}" type="datetimeFigureOut">
              <a:rPr lang="en-US" smtClean="0"/>
              <a:t>4/25/2018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6E4D5-405D-924E-A9B7-FAA9B9C4163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076037"/>
            <a:ext cx="7315200" cy="970194"/>
          </a:xfrm>
        </p:spPr>
        <p:txBody>
          <a:bodyPr anchor="t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2211681"/>
            <a:ext cx="7315200" cy="823829"/>
          </a:xfrm>
        </p:spPr>
        <p:txBody>
          <a:bodyPr anchor="b"/>
          <a:lstStyle>
            <a:lvl1pPr marL="0" indent="0">
              <a:buNone/>
              <a:defRPr sz="2000">
                <a:solidFill>
                  <a:srgbClr val="323945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67467-B39F-E049-A476-02BB0FB6911E}" type="datetimeFigureOut">
              <a:rPr lang="en-US" smtClean="0"/>
              <a:t>4/25/2018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6E4D5-405D-924E-A9B7-FAA9B9C4163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67467-B39F-E049-A476-02BB0FB6911E}" type="datetimeFigureOut">
              <a:rPr lang="en-US" smtClean="0"/>
              <a:t>4/25/2018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6E4D5-405D-924E-A9B7-FAA9B9C4163D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914400" y="466655"/>
            <a:ext cx="7315200" cy="86557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914400" y="1365518"/>
            <a:ext cx="3566160" cy="269519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81728" y="1365519"/>
            <a:ext cx="3566160" cy="269676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6348" y="1346919"/>
            <a:ext cx="3364992" cy="466344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rgbClr val="181B2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5144" y="1346919"/>
            <a:ext cx="3362062" cy="466344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rgbClr val="181B2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67467-B39F-E049-A476-02BB0FB6911E}" type="datetimeFigureOut">
              <a:rPr lang="en-US" smtClean="0"/>
              <a:t>4/25/2018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6E4D5-405D-924E-A9B7-FAA9B9C4163D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448056"/>
            <a:ext cx="7315200" cy="86557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914400" y="1826979"/>
            <a:ext cx="3566160" cy="221513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81727" y="1826979"/>
            <a:ext cx="3566160" cy="221513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imple Defini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457200"/>
            <a:ext cx="7315200" cy="86868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1371599"/>
            <a:ext cx="7315200" cy="2651760"/>
          </a:xfrm>
        </p:spPr>
        <p:txBody>
          <a:bodyPr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lang="en-US" sz="3600" kern="1200" dirty="0">
                <a:solidFill>
                  <a:schemeClr val="bg1"/>
                </a:solidFill>
                <a:latin typeface="Roboto Slab"/>
                <a:ea typeface="+mj-ea"/>
                <a:cs typeface="+mj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67467-B39F-E049-A476-02BB0FB6911E}" type="datetimeFigureOut">
              <a:rPr lang="en-US" smtClean="0"/>
              <a:t>4/25/2018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86E4D5-405D-924E-A9B7-FAA9B9C4163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01809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67467-B39F-E049-A476-02BB0FB6911E}" type="datetimeFigureOut">
              <a:rPr lang="en-US" smtClean="0"/>
              <a:t>4/25/2018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6E4D5-405D-924E-A9B7-FAA9B9C4163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67467-B39F-E049-A476-02BB0FB6911E}" type="datetimeFigureOut">
              <a:rPr lang="en-US" smtClean="0"/>
              <a:t>4/25/2018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6E4D5-405D-924E-A9B7-FAA9B9C4163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43968"/>
            <a:ext cx="2950936" cy="1629761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1752" y="644977"/>
            <a:ext cx="4207848" cy="3357461"/>
          </a:xfrm>
        </p:spPr>
        <p:txBody>
          <a:bodyPr anchor="ctr"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2320768"/>
            <a:ext cx="2950936" cy="168404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67467-B39F-E049-A476-02BB0FB6911E}" type="datetimeFigureOut">
              <a:rPr lang="en-US" smtClean="0"/>
              <a:t>4/25/2018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6E4D5-405D-924E-A9B7-FAA9B9C4163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08635"/>
            <a:ext cx="2953512" cy="1632204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91000" y="951535"/>
            <a:ext cx="4038600" cy="2514600"/>
          </a:xfrm>
          <a:solidFill>
            <a:schemeClr val="accent2"/>
          </a:solidFill>
          <a:ln w="12700">
            <a:noFill/>
          </a:ln>
          <a:effectLst>
            <a:reflection blurRad="12700" stA="30000" endPos="30000" dist="31750" dir="5400000" sy="-100000" algn="bl" rotWithShape="0"/>
          </a:effectLst>
          <a:scene3d>
            <a:camera prst="perspectiveRight" fov="2700000">
              <a:rot lat="240000" lon="900000" rev="0"/>
            </a:camera>
            <a:lightRig rig="threePt" dir="t">
              <a:rot lat="0" lon="0" rev="2700000"/>
            </a:lightRig>
          </a:scene3d>
          <a:sp3d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2281987"/>
            <a:ext cx="2953512" cy="168706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67467-B39F-E049-A476-02BB0FB6911E}" type="datetimeFigureOut">
              <a:rPr lang="en-US" smtClean="0"/>
              <a:t>4/25/2018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6E4D5-405D-924E-A9B7-FAA9B9C4163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67467-B39F-E049-A476-02BB0FB6911E}" type="datetimeFigureOut">
              <a:rPr lang="en-US" smtClean="0"/>
              <a:t>4/25/2018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6E4D5-405D-924E-A9B7-FAA9B9C4163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48401" y="460160"/>
            <a:ext cx="1492499" cy="336334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4524" y="460160"/>
            <a:ext cx="5241476" cy="336334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67467-B39F-E049-A476-02BB0FB6911E}" type="datetimeFigureOut">
              <a:rPr lang="en-US" smtClean="0"/>
              <a:t>4/25/2018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6E4D5-405D-924E-A9B7-FAA9B9C4163D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1118"/>
            <a:ext cx="120046" cy="5142382"/>
          </a:xfrm>
          <a:prstGeom prst="rect">
            <a:avLst/>
          </a:prstGeom>
          <a:gradFill flip="none" rotWithShape="1">
            <a:gsLst>
              <a:gs pos="0">
                <a:srgbClr val="FF0079"/>
              </a:gs>
              <a:gs pos="100000">
                <a:srgbClr val="B100C9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464156"/>
            <a:ext cx="7315200" cy="86557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371277"/>
            <a:ext cx="7315200" cy="26546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07690" y="4723617"/>
            <a:ext cx="1189132" cy="22343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323945"/>
                </a:solidFill>
                <a:latin typeface="Lato Light"/>
              </a:defRPr>
            </a:lvl1pPr>
          </a:lstStyle>
          <a:p>
            <a:fld id="{29767467-B39F-E049-A476-02BB0FB6911E}" type="datetimeFigureOut">
              <a:rPr lang="en-US" smtClean="0"/>
              <a:pPr/>
              <a:t>4/25/2018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14416" y="4723617"/>
            <a:ext cx="941203" cy="2263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Lato Light"/>
              </a:defRPr>
            </a:lvl1pPr>
          </a:lstStyle>
          <a:p>
            <a:fld id="{AC86E4D5-405D-924E-A9B7-FAA9B9C4163D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50812" y="4748352"/>
            <a:ext cx="2246489" cy="176376"/>
          </a:xfrm>
          <a:prstGeom prst="rect">
            <a:avLst/>
          </a:prstGeom>
        </p:spPr>
        <p:txBody>
          <a:bodyPr vert="horz" lIns="91440" tIns="0" rIns="91440" bIns="45720" rtlCol="0" anchor="t"/>
          <a:lstStyle>
            <a:lvl1pPr algn="l">
              <a:defRPr sz="1000">
                <a:solidFill>
                  <a:srgbClr val="323945"/>
                </a:solidFill>
                <a:latin typeface="Lato Regular"/>
                <a:cs typeface="Lato Regular"/>
              </a:defRPr>
            </a:lvl1pPr>
          </a:lstStyle>
          <a:p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914400" y="4568314"/>
            <a:ext cx="7315200" cy="4739"/>
          </a:xfrm>
          <a:prstGeom prst="line">
            <a:avLst/>
          </a:prstGeom>
          <a:ln w="3175" cmpd="sng">
            <a:solidFill>
              <a:srgbClr val="323945">
                <a:alpha val="20000"/>
              </a:srgb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" name="Picture 6" descr="darkblue-orange.eps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4769256"/>
            <a:ext cx="820420" cy="177800"/>
          </a:xfrm>
          <a:prstGeom prst="rect">
            <a:avLst/>
          </a:prstGeom>
        </p:spPr>
      </p:pic>
    </p:spTree>
  </p:cSld>
  <p:clrMap bg1="dk1" tx1="lt1" bg2="dk2" tx2="lt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7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rgbClr val="FF4300"/>
          </a:solidFill>
          <a:latin typeface="Roboto Slab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buClr>
          <a:srgbClr val="8F939A"/>
        </a:buClr>
        <a:buFont typeface="Arial"/>
        <a:buChar char="•"/>
        <a:defRPr sz="2000" kern="1200">
          <a:solidFill>
            <a:srgbClr val="323945"/>
          </a:solidFill>
          <a:latin typeface="Lato"/>
          <a:ea typeface="+mn-ea"/>
          <a:cs typeface="+mn-cs"/>
        </a:defRPr>
      </a:lvl1pPr>
      <a:lvl2pPr marL="502920" indent="-182880" algn="l" defTabSz="914400" rtl="0" eaLnBrk="1" latinLnBrk="0" hangingPunct="1">
        <a:spcBef>
          <a:spcPct val="20000"/>
        </a:spcBef>
        <a:buClr>
          <a:srgbClr val="8F939A"/>
        </a:buClr>
        <a:buFont typeface="Arial"/>
        <a:buChar char="•"/>
        <a:defRPr sz="1800" kern="1200">
          <a:solidFill>
            <a:srgbClr val="323945"/>
          </a:solidFill>
          <a:latin typeface="Lato"/>
          <a:ea typeface="+mn-ea"/>
          <a:cs typeface="+mn-cs"/>
        </a:defRPr>
      </a:lvl2pPr>
      <a:lvl3pPr marL="685800" indent="-182880" algn="l" defTabSz="914400" rtl="0" eaLnBrk="1" latinLnBrk="0" hangingPunct="1">
        <a:spcBef>
          <a:spcPct val="20000"/>
        </a:spcBef>
        <a:buClr>
          <a:srgbClr val="8F939A"/>
        </a:buClr>
        <a:buFont typeface="Arial"/>
        <a:buChar char="•"/>
        <a:defRPr sz="1600" kern="1200">
          <a:solidFill>
            <a:srgbClr val="323945"/>
          </a:solidFill>
          <a:latin typeface="Lato"/>
          <a:ea typeface="+mn-ea"/>
          <a:cs typeface="+mn-cs"/>
        </a:defRPr>
      </a:lvl3pPr>
      <a:lvl4pPr marL="914400" indent="-182880" algn="l" defTabSz="914400" rtl="0" eaLnBrk="1" latinLnBrk="0" hangingPunct="1">
        <a:spcBef>
          <a:spcPct val="20000"/>
        </a:spcBef>
        <a:buClr>
          <a:srgbClr val="8F939A"/>
        </a:buClr>
        <a:buFont typeface="Arial"/>
        <a:buChar char="•"/>
        <a:defRPr sz="1400" kern="1200">
          <a:solidFill>
            <a:srgbClr val="323945"/>
          </a:solidFill>
          <a:latin typeface="Lato"/>
          <a:ea typeface="+mn-ea"/>
          <a:cs typeface="+mn-cs"/>
        </a:defRPr>
      </a:lvl4pPr>
      <a:lvl5pPr marL="1143000" indent="-182880" algn="l" defTabSz="914400" rtl="0" eaLnBrk="1" latinLnBrk="0" hangingPunct="1">
        <a:spcBef>
          <a:spcPct val="20000"/>
        </a:spcBef>
        <a:buClr>
          <a:srgbClr val="8F939A"/>
        </a:buClr>
        <a:buFont typeface="Arial"/>
        <a:buChar char="•"/>
        <a:defRPr sz="1400" kern="1200">
          <a:solidFill>
            <a:srgbClr val="323945"/>
          </a:solidFill>
          <a:latin typeface="Lato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github.com/AxonIQ/giftcard-demo-series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8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8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Microservice Message Routing on Kubernetes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Frans van Buul</a:t>
            </a:r>
          </a:p>
          <a:p>
            <a:r>
              <a:rPr lang="en-US" dirty="0"/>
              <a:t>AxonIQ</a:t>
            </a:r>
          </a:p>
        </p:txBody>
      </p:sp>
    </p:spTree>
    <p:extLst>
      <p:ext uri="{BB962C8B-B14F-4D97-AF65-F5344CB8AC3E}">
        <p14:creationId xmlns:p14="http://schemas.microsoft.com/office/powerpoint/2010/main" val="37834256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8C288E2-63F9-48C2-BC41-3C92AD74DC5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About me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3E9C91-28C2-4BF4-8BFA-F16DACC77D3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About this presentation</a:t>
            </a: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552D3AD-9DA8-47F8-B047-361E51E62F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Introductions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F947F69-F409-4247-A689-A5986DA9ACF7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/>
              <a:t>Evangelist at AxonIQ, the new company around Axon Framework.</a:t>
            </a:r>
          </a:p>
          <a:p>
            <a:pPr marL="45720" indent="0">
              <a:buNone/>
            </a:pPr>
            <a:endParaRPr lang="en-US" dirty="0"/>
          </a:p>
          <a:p>
            <a:r>
              <a:rPr lang="en-US" dirty="0"/>
              <a:t>Prior roles</a:t>
            </a:r>
          </a:p>
          <a:p>
            <a:pPr lvl="1"/>
            <a:r>
              <a:rPr lang="en-US" dirty="0"/>
              <a:t>Presales architect for Hewlett Packard / Fortify</a:t>
            </a:r>
          </a:p>
          <a:p>
            <a:pPr lvl="1"/>
            <a:r>
              <a:rPr lang="en-US" dirty="0"/>
              <a:t>Java developer at Trifork and others</a:t>
            </a:r>
          </a:p>
          <a:p>
            <a:pPr lvl="1"/>
            <a:r>
              <a:rPr lang="en-US" dirty="0"/>
              <a:t>Security auditor at PwC</a:t>
            </a:r>
          </a:p>
          <a:p>
            <a:pPr marL="45720" indent="0">
              <a:buNone/>
            </a:pPr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354766C-002D-4B23-B47A-53618052D236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Looking at a tiny monolithic sample Java application.</a:t>
            </a:r>
          </a:p>
          <a:p>
            <a:r>
              <a:rPr lang="en-US" sz="1600" dirty="0"/>
              <a:t>Splitting that up and deploying it as microservices on Kubernetes.</a:t>
            </a:r>
          </a:p>
        </p:txBody>
      </p:sp>
    </p:spTree>
    <p:extLst>
      <p:ext uri="{BB962C8B-B14F-4D97-AF65-F5344CB8AC3E}">
        <p14:creationId xmlns:p14="http://schemas.microsoft.com/office/powerpoint/2010/main" val="15977598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2AB237-663B-4BA6-8307-0039A6FB43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Sample domain: Gift Cards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EFFC6B7E-0FA6-4FD8-8A9F-F4752D15C9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27320" y="1650607"/>
            <a:ext cx="3002280" cy="2654645"/>
          </a:xfrm>
        </p:spPr>
        <p:txBody>
          <a:bodyPr/>
          <a:lstStyle/>
          <a:p>
            <a:r>
              <a:rPr lang="en-US" dirty="0"/>
              <a:t>Gift cards get </a:t>
            </a:r>
            <a:r>
              <a:rPr lang="en-US" b="1" dirty="0"/>
              <a:t>issued </a:t>
            </a:r>
            <a:r>
              <a:rPr lang="en-US" dirty="0"/>
              <a:t>at a certain initial value.</a:t>
            </a:r>
            <a:br>
              <a:rPr lang="en-US" dirty="0"/>
            </a:br>
            <a:endParaRPr lang="en-US" dirty="0"/>
          </a:p>
          <a:p>
            <a:r>
              <a:rPr lang="en-US" dirty="0"/>
              <a:t>Each time they are used to buy something </a:t>
            </a:r>
            <a:r>
              <a:rPr lang="en-US" b="1" dirty="0"/>
              <a:t>("redeemed") </a:t>
            </a:r>
            <a:r>
              <a:rPr lang="en-US" dirty="0"/>
              <a:t>the remaining value is adjusted. </a:t>
            </a:r>
            <a:endParaRPr lang="en-US" b="1" dirty="0"/>
          </a:p>
        </p:txBody>
      </p:sp>
      <p:pic>
        <p:nvPicPr>
          <p:cNvPr id="2050" name="Picture 2" descr="https://upload.wikimedia.org/wikipedia/commons/thumb/b/b3/Gift_card_assortment.jpg/300px-Gift_card_assortment.jpg">
            <a:extLst>
              <a:ext uri="{FF2B5EF4-FFF2-40B4-BE49-F238E27FC236}">
                <a16:creationId xmlns:a16="http://schemas.microsoft.com/office/drawing/2014/main" id="{74F08D37-109E-44A9-9228-EEB7AE503B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680" y="1650607"/>
            <a:ext cx="3166110" cy="1678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ontent Placeholder 4">
            <a:extLst>
              <a:ext uri="{FF2B5EF4-FFF2-40B4-BE49-F238E27FC236}">
                <a16:creationId xmlns:a16="http://schemas.microsoft.com/office/drawing/2014/main" id="{E942AE7F-C6F3-4C84-81B7-62E3E015A39F}"/>
              </a:ext>
            </a:extLst>
          </p:cNvPr>
          <p:cNvSpPr txBox="1">
            <a:spLocks/>
          </p:cNvSpPr>
          <p:nvPr/>
        </p:nvSpPr>
        <p:spPr>
          <a:xfrm>
            <a:off x="1120140" y="3461886"/>
            <a:ext cx="3002280" cy="365712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20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1pPr>
            <a:lvl2pPr marL="50292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8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2pPr>
            <a:lvl3pPr marL="6858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6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3pPr>
            <a:lvl4pPr marL="9144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4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4pPr>
            <a:lvl5pPr marL="11430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4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002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288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574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None/>
            </a:pPr>
            <a:r>
              <a:rPr lang="en-US" dirty="0"/>
              <a:t>Source: https://en.wikipedia.org/wiki/Gift_card </a:t>
            </a:r>
          </a:p>
        </p:txBody>
      </p:sp>
    </p:spTree>
    <p:extLst>
      <p:ext uri="{BB962C8B-B14F-4D97-AF65-F5344CB8AC3E}">
        <p14:creationId xmlns:p14="http://schemas.microsoft.com/office/powerpoint/2010/main" val="24820871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4CB1030-B501-414F-9889-428DD4727EB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79" t="13294" r="782" b="20132"/>
          <a:stretch/>
        </p:blipFill>
        <p:spPr>
          <a:xfrm>
            <a:off x="220980" y="411479"/>
            <a:ext cx="8845212" cy="3215641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129FCF-B2CC-4D13-A264-CD3F0600BE85}"/>
              </a:ext>
            </a:extLst>
          </p:cNvPr>
          <p:cNvSpPr txBox="1">
            <a:spLocks/>
          </p:cNvSpPr>
          <p:nvPr/>
        </p:nvSpPr>
        <p:spPr>
          <a:xfrm>
            <a:off x="220980" y="4111433"/>
            <a:ext cx="7315200" cy="491047"/>
          </a:xfrm>
          <a:prstGeom prst="rect">
            <a:avLst/>
          </a:prstGeom>
        </p:spPr>
        <p:txBody>
          <a:bodyPr/>
          <a:lstStyle>
            <a:lvl1pPr marL="2286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20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1pPr>
            <a:lvl2pPr marL="50292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8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2pPr>
            <a:lvl3pPr marL="6858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6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3pPr>
            <a:lvl4pPr marL="9144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4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4pPr>
            <a:lvl5pPr marL="11430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4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002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288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574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Font typeface="Arial"/>
              <a:buNone/>
            </a:pPr>
            <a:r>
              <a:rPr lang="en-US" dirty="0">
                <a:hlinkClick r:id="rId3"/>
              </a:rPr>
              <a:t>https://github.com/AxonIQ/giftcard-demo-series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70033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ylinder 1">
            <a:extLst>
              <a:ext uri="{FF2B5EF4-FFF2-40B4-BE49-F238E27FC236}">
                <a16:creationId xmlns:a16="http://schemas.microsoft.com/office/drawing/2014/main" id="{781C013B-8D8D-400F-9F9D-80F82F22062C}"/>
              </a:ext>
            </a:extLst>
          </p:cNvPr>
          <p:cNvSpPr/>
          <p:nvPr/>
        </p:nvSpPr>
        <p:spPr>
          <a:xfrm>
            <a:off x="6440558" y="2071481"/>
            <a:ext cx="1842052" cy="1205948"/>
          </a:xfrm>
          <a:prstGeom prst="ca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Data store</a:t>
            </a:r>
          </a:p>
        </p:txBody>
      </p:sp>
      <p:sp>
        <p:nvSpPr>
          <p:cNvPr id="3" name="Cube 2">
            <a:extLst>
              <a:ext uri="{FF2B5EF4-FFF2-40B4-BE49-F238E27FC236}">
                <a16:creationId xmlns:a16="http://schemas.microsoft.com/office/drawing/2014/main" id="{7FC19B99-F4C5-4608-A3B9-88905A0F9064}"/>
              </a:ext>
            </a:extLst>
          </p:cNvPr>
          <p:cNvSpPr/>
          <p:nvPr/>
        </p:nvSpPr>
        <p:spPr>
          <a:xfrm>
            <a:off x="3339549" y="1775792"/>
            <a:ext cx="2590800" cy="1437860"/>
          </a:xfrm>
          <a:prstGeom prst="cub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Monolith</a:t>
            </a:r>
          </a:p>
          <a:p>
            <a:pPr algn="ctr"/>
            <a:r>
              <a:rPr lang="en-US" dirty="0" err="1"/>
              <a:t>GiftCard</a:t>
            </a:r>
            <a:r>
              <a:rPr lang="en-US" dirty="0"/>
              <a:t> system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1E6F3C6-0D83-43C8-84CA-D9EC5734E12D}"/>
              </a:ext>
            </a:extLst>
          </p:cNvPr>
          <p:cNvSpPr/>
          <p:nvPr/>
        </p:nvSpPr>
        <p:spPr>
          <a:xfrm>
            <a:off x="1510746" y="2313333"/>
            <a:ext cx="1192696" cy="722244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Browser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8500FAFA-AA41-486A-80BA-F374D9162B3D}"/>
              </a:ext>
            </a:extLst>
          </p:cNvPr>
          <p:cNvCxnSpPr>
            <a:stCxn id="4" idx="3"/>
            <a:endCxn id="3" idx="2"/>
          </p:cNvCxnSpPr>
          <p:nvPr/>
        </p:nvCxnSpPr>
        <p:spPr>
          <a:xfrm>
            <a:off x="2703442" y="2674455"/>
            <a:ext cx="636107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F1BE71AE-DA94-4D98-AC46-0D9139FAA64F}"/>
              </a:ext>
            </a:extLst>
          </p:cNvPr>
          <p:cNvCxnSpPr>
            <a:cxnSpLocks/>
            <a:stCxn id="3" idx="4"/>
            <a:endCxn id="2" idx="2"/>
          </p:cNvCxnSpPr>
          <p:nvPr/>
        </p:nvCxnSpPr>
        <p:spPr>
          <a:xfrm>
            <a:off x="5570884" y="2674455"/>
            <a:ext cx="869674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90877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ylinder 1">
            <a:extLst>
              <a:ext uri="{FF2B5EF4-FFF2-40B4-BE49-F238E27FC236}">
                <a16:creationId xmlns:a16="http://schemas.microsoft.com/office/drawing/2014/main" id="{781C013B-8D8D-400F-9F9D-80F82F22062C}"/>
              </a:ext>
            </a:extLst>
          </p:cNvPr>
          <p:cNvSpPr/>
          <p:nvPr/>
        </p:nvSpPr>
        <p:spPr>
          <a:xfrm>
            <a:off x="6377609" y="686629"/>
            <a:ext cx="1842052" cy="1205948"/>
          </a:xfrm>
          <a:prstGeom prst="ca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Data store</a:t>
            </a:r>
          </a:p>
        </p:txBody>
      </p:sp>
      <p:sp>
        <p:nvSpPr>
          <p:cNvPr id="3" name="Cube 2">
            <a:extLst>
              <a:ext uri="{FF2B5EF4-FFF2-40B4-BE49-F238E27FC236}">
                <a16:creationId xmlns:a16="http://schemas.microsoft.com/office/drawing/2014/main" id="{7FC19B99-F4C5-4608-A3B9-88905A0F9064}"/>
              </a:ext>
            </a:extLst>
          </p:cNvPr>
          <p:cNvSpPr/>
          <p:nvPr/>
        </p:nvSpPr>
        <p:spPr>
          <a:xfrm>
            <a:off x="3276600" y="390940"/>
            <a:ext cx="2590800" cy="1437860"/>
          </a:xfrm>
          <a:prstGeom prst="cub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Monolith</a:t>
            </a:r>
          </a:p>
          <a:p>
            <a:pPr algn="ctr"/>
            <a:r>
              <a:rPr lang="en-US" dirty="0" err="1"/>
              <a:t>GiftCard</a:t>
            </a:r>
            <a:r>
              <a:rPr lang="en-US" dirty="0"/>
              <a:t> system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1E6F3C6-0D83-43C8-84CA-D9EC5734E12D}"/>
              </a:ext>
            </a:extLst>
          </p:cNvPr>
          <p:cNvSpPr/>
          <p:nvPr/>
        </p:nvSpPr>
        <p:spPr>
          <a:xfrm>
            <a:off x="1447797" y="928481"/>
            <a:ext cx="1192696" cy="722244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Browser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8500FAFA-AA41-486A-80BA-F374D9162B3D}"/>
              </a:ext>
            </a:extLst>
          </p:cNvPr>
          <p:cNvCxnSpPr>
            <a:stCxn id="4" idx="3"/>
            <a:endCxn id="3" idx="2"/>
          </p:cNvCxnSpPr>
          <p:nvPr/>
        </p:nvCxnSpPr>
        <p:spPr>
          <a:xfrm>
            <a:off x="2640493" y="1289603"/>
            <a:ext cx="636107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F1BE71AE-DA94-4D98-AC46-0D9139FAA64F}"/>
              </a:ext>
            </a:extLst>
          </p:cNvPr>
          <p:cNvCxnSpPr>
            <a:cxnSpLocks/>
            <a:stCxn id="3" idx="4"/>
            <a:endCxn id="2" idx="2"/>
          </p:cNvCxnSpPr>
          <p:nvPr/>
        </p:nvCxnSpPr>
        <p:spPr>
          <a:xfrm>
            <a:off x="5507935" y="1289603"/>
            <a:ext cx="869674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E94AB45B-0D73-4CD2-93B6-F18C45978BE5}"/>
              </a:ext>
            </a:extLst>
          </p:cNvPr>
          <p:cNvSpPr txBox="1"/>
          <p:nvPr/>
        </p:nvSpPr>
        <p:spPr>
          <a:xfrm>
            <a:off x="1775791" y="2292626"/>
            <a:ext cx="56122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Lato" panose="020F0502020204030203" pitchFamily="34" charset="0"/>
              </a:rPr>
              <a:t>How to transform our monolith into a scalable, agile microservices system running on Kubernetes?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A236BB7-C299-429A-82F2-0AAB6AB17F21}"/>
              </a:ext>
            </a:extLst>
          </p:cNvPr>
          <p:cNvSpPr txBox="1"/>
          <p:nvPr/>
        </p:nvSpPr>
        <p:spPr>
          <a:xfrm>
            <a:off x="854765" y="3295648"/>
            <a:ext cx="33925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Lato" panose="020F0502020204030203" pitchFamily="34" charset="0"/>
              </a:rPr>
              <a:t>1. How to break it up?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3222F30-04F0-40A0-963B-99967F5CFF6A}"/>
              </a:ext>
            </a:extLst>
          </p:cNvPr>
          <p:cNvSpPr txBox="1"/>
          <p:nvPr/>
        </p:nvSpPr>
        <p:spPr>
          <a:xfrm>
            <a:off x="4962939" y="3298131"/>
            <a:ext cx="33925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Lato" panose="020F0502020204030203" pitchFamily="34" charset="0"/>
              </a:rPr>
              <a:t>2. Requirements for messaging between the components?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AC27E4E-975C-4BC9-B32C-CCF222487BAB}"/>
              </a:ext>
            </a:extLst>
          </p:cNvPr>
          <p:cNvSpPr txBox="1"/>
          <p:nvPr/>
        </p:nvSpPr>
        <p:spPr>
          <a:xfrm>
            <a:off x="1526519" y="4015448"/>
            <a:ext cx="6113633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Lato" panose="020F0502020204030203" pitchFamily="34" charset="0"/>
              </a:rPr>
              <a:t>3. Practical implementation </a:t>
            </a:r>
          </a:p>
          <a:p>
            <a:pPr algn="ctr"/>
            <a:r>
              <a:rPr lang="en-US" sz="1100" dirty="0">
                <a:solidFill>
                  <a:schemeClr val="bg1"/>
                </a:solidFill>
                <a:latin typeface="Lato" panose="020F0502020204030203" pitchFamily="34" charset="0"/>
              </a:rPr>
              <a:t>with Axon Framework, </a:t>
            </a:r>
            <a:r>
              <a:rPr lang="en-US" sz="1100" dirty="0" err="1">
                <a:solidFill>
                  <a:schemeClr val="bg1"/>
                </a:solidFill>
                <a:latin typeface="Lato" panose="020F0502020204030203" pitchFamily="34" charset="0"/>
              </a:rPr>
              <a:t>AxonHub</a:t>
            </a:r>
            <a:r>
              <a:rPr lang="en-US" sz="1100" dirty="0">
                <a:solidFill>
                  <a:schemeClr val="bg1"/>
                </a:solidFill>
                <a:latin typeface="Lato" panose="020F0502020204030203" pitchFamily="34" charset="0"/>
              </a:rPr>
              <a:t>, Spring Boot, Docker, Kubernetes, Google Cloud Platform</a:t>
            </a:r>
          </a:p>
        </p:txBody>
      </p:sp>
    </p:spTree>
    <p:extLst>
      <p:ext uri="{BB962C8B-B14F-4D97-AF65-F5344CB8AC3E}">
        <p14:creationId xmlns:p14="http://schemas.microsoft.com/office/powerpoint/2010/main" val="103455268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ylinder 1">
            <a:extLst>
              <a:ext uri="{FF2B5EF4-FFF2-40B4-BE49-F238E27FC236}">
                <a16:creationId xmlns:a16="http://schemas.microsoft.com/office/drawing/2014/main" id="{781C013B-8D8D-400F-9F9D-80F82F22062C}"/>
              </a:ext>
            </a:extLst>
          </p:cNvPr>
          <p:cNvSpPr/>
          <p:nvPr/>
        </p:nvSpPr>
        <p:spPr>
          <a:xfrm>
            <a:off x="6440558" y="2071481"/>
            <a:ext cx="1842052" cy="1205948"/>
          </a:xfrm>
          <a:prstGeom prst="ca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Data store</a:t>
            </a:r>
          </a:p>
        </p:txBody>
      </p:sp>
      <p:sp>
        <p:nvSpPr>
          <p:cNvPr id="3" name="Cube 2">
            <a:extLst>
              <a:ext uri="{FF2B5EF4-FFF2-40B4-BE49-F238E27FC236}">
                <a16:creationId xmlns:a16="http://schemas.microsoft.com/office/drawing/2014/main" id="{7FC19B99-F4C5-4608-A3B9-88905A0F9064}"/>
              </a:ext>
            </a:extLst>
          </p:cNvPr>
          <p:cNvSpPr/>
          <p:nvPr/>
        </p:nvSpPr>
        <p:spPr>
          <a:xfrm>
            <a:off x="3339549" y="1775792"/>
            <a:ext cx="2590800" cy="1437860"/>
          </a:xfrm>
          <a:prstGeom prst="cub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Monolith</a:t>
            </a:r>
          </a:p>
          <a:p>
            <a:pPr algn="ctr"/>
            <a:r>
              <a:rPr lang="en-US" dirty="0" err="1"/>
              <a:t>GiftCard</a:t>
            </a:r>
            <a:r>
              <a:rPr lang="en-US" dirty="0"/>
              <a:t> system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1E6F3C6-0D83-43C8-84CA-D9EC5734E12D}"/>
              </a:ext>
            </a:extLst>
          </p:cNvPr>
          <p:cNvSpPr/>
          <p:nvPr/>
        </p:nvSpPr>
        <p:spPr>
          <a:xfrm>
            <a:off x="1510746" y="2313333"/>
            <a:ext cx="1192696" cy="722244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Browser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8500FAFA-AA41-486A-80BA-F374D9162B3D}"/>
              </a:ext>
            </a:extLst>
          </p:cNvPr>
          <p:cNvCxnSpPr>
            <a:stCxn id="4" idx="3"/>
            <a:endCxn id="3" idx="2"/>
          </p:cNvCxnSpPr>
          <p:nvPr/>
        </p:nvCxnSpPr>
        <p:spPr>
          <a:xfrm>
            <a:off x="2703442" y="2674455"/>
            <a:ext cx="636107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F1BE71AE-DA94-4D98-AC46-0D9139FAA64F}"/>
              </a:ext>
            </a:extLst>
          </p:cNvPr>
          <p:cNvCxnSpPr>
            <a:cxnSpLocks/>
            <a:stCxn id="3" idx="4"/>
            <a:endCxn id="2" idx="2"/>
          </p:cNvCxnSpPr>
          <p:nvPr/>
        </p:nvCxnSpPr>
        <p:spPr>
          <a:xfrm>
            <a:off x="5570884" y="2674455"/>
            <a:ext cx="869674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5A441388-B596-4EA1-8ECC-B7E33E6B29F7}"/>
              </a:ext>
            </a:extLst>
          </p:cNvPr>
          <p:cNvSpPr txBox="1"/>
          <p:nvPr/>
        </p:nvSpPr>
        <p:spPr>
          <a:xfrm>
            <a:off x="2662865" y="550975"/>
            <a:ext cx="38182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chemeClr val="bg1"/>
                </a:solidFill>
                <a:latin typeface="Lato" panose="020F0502020204030203" pitchFamily="34" charset="0"/>
              </a:rPr>
              <a:t>How to break it up?</a:t>
            </a:r>
          </a:p>
        </p:txBody>
      </p:sp>
    </p:spTree>
    <p:extLst>
      <p:ext uri="{BB962C8B-B14F-4D97-AF65-F5344CB8AC3E}">
        <p14:creationId xmlns:p14="http://schemas.microsoft.com/office/powerpoint/2010/main" val="153387759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ylinder 1">
            <a:extLst>
              <a:ext uri="{FF2B5EF4-FFF2-40B4-BE49-F238E27FC236}">
                <a16:creationId xmlns:a16="http://schemas.microsoft.com/office/drawing/2014/main" id="{781C013B-8D8D-400F-9F9D-80F82F22062C}"/>
              </a:ext>
            </a:extLst>
          </p:cNvPr>
          <p:cNvSpPr/>
          <p:nvPr/>
        </p:nvSpPr>
        <p:spPr>
          <a:xfrm>
            <a:off x="6961991" y="2063924"/>
            <a:ext cx="1842052" cy="1205948"/>
          </a:xfrm>
          <a:prstGeom prst="ca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Data store</a:t>
            </a:r>
          </a:p>
        </p:txBody>
      </p:sp>
      <p:sp>
        <p:nvSpPr>
          <p:cNvPr id="3" name="Cube 2">
            <a:extLst>
              <a:ext uri="{FF2B5EF4-FFF2-40B4-BE49-F238E27FC236}">
                <a16:creationId xmlns:a16="http://schemas.microsoft.com/office/drawing/2014/main" id="{7FC19B99-F4C5-4608-A3B9-88905A0F9064}"/>
              </a:ext>
            </a:extLst>
          </p:cNvPr>
          <p:cNvSpPr/>
          <p:nvPr/>
        </p:nvSpPr>
        <p:spPr>
          <a:xfrm>
            <a:off x="4700414" y="1775792"/>
            <a:ext cx="1842052" cy="1437860"/>
          </a:xfrm>
          <a:prstGeom prst="cub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Business Logic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1E6F3C6-0D83-43C8-84CA-D9EC5734E12D}"/>
              </a:ext>
            </a:extLst>
          </p:cNvPr>
          <p:cNvSpPr/>
          <p:nvPr/>
        </p:nvSpPr>
        <p:spPr>
          <a:xfrm>
            <a:off x="1261361" y="2313333"/>
            <a:ext cx="1192696" cy="722244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Browser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8500FAFA-AA41-486A-80BA-F374D9162B3D}"/>
              </a:ext>
            </a:extLst>
          </p:cNvPr>
          <p:cNvCxnSpPr>
            <a:cxnSpLocks/>
            <a:stCxn id="4" idx="3"/>
            <a:endCxn id="9" idx="2"/>
          </p:cNvCxnSpPr>
          <p:nvPr/>
        </p:nvCxnSpPr>
        <p:spPr>
          <a:xfrm flipV="1">
            <a:off x="2454057" y="2671590"/>
            <a:ext cx="576309" cy="286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F1BE71AE-DA94-4D98-AC46-0D9139FAA64F}"/>
              </a:ext>
            </a:extLst>
          </p:cNvPr>
          <p:cNvCxnSpPr>
            <a:cxnSpLocks/>
            <a:stCxn id="3" idx="4"/>
            <a:endCxn id="2" idx="2"/>
          </p:cNvCxnSpPr>
          <p:nvPr/>
        </p:nvCxnSpPr>
        <p:spPr>
          <a:xfrm flipV="1">
            <a:off x="6183001" y="2666898"/>
            <a:ext cx="778990" cy="755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Cube 8">
            <a:extLst>
              <a:ext uri="{FF2B5EF4-FFF2-40B4-BE49-F238E27FC236}">
                <a16:creationId xmlns:a16="http://schemas.microsoft.com/office/drawing/2014/main" id="{B4AA673A-845C-4922-8C08-2D24424111A1}"/>
              </a:ext>
            </a:extLst>
          </p:cNvPr>
          <p:cNvSpPr/>
          <p:nvPr/>
        </p:nvSpPr>
        <p:spPr>
          <a:xfrm>
            <a:off x="3030366" y="1775792"/>
            <a:ext cx="1414943" cy="1437860"/>
          </a:xfrm>
          <a:prstGeom prst="cub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GUI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D60149C0-BA59-4830-92EC-BCC6AF6570BE}"/>
              </a:ext>
            </a:extLst>
          </p:cNvPr>
          <p:cNvCxnSpPr>
            <a:cxnSpLocks/>
            <a:stCxn id="9" idx="4"/>
            <a:endCxn id="3" idx="2"/>
          </p:cNvCxnSpPr>
          <p:nvPr/>
        </p:nvCxnSpPr>
        <p:spPr>
          <a:xfrm>
            <a:off x="4091573" y="2671590"/>
            <a:ext cx="608841" cy="286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E14771C6-B2D0-44B4-A275-D664DA635171}"/>
              </a:ext>
            </a:extLst>
          </p:cNvPr>
          <p:cNvSpPr txBox="1"/>
          <p:nvPr/>
        </p:nvSpPr>
        <p:spPr>
          <a:xfrm>
            <a:off x="4085845" y="4027894"/>
            <a:ext cx="301020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dirty="0">
                <a:solidFill>
                  <a:schemeClr val="bg1"/>
                </a:solidFill>
                <a:latin typeface="Lato" panose="020F0502020204030203" pitchFamily="34" charset="0"/>
              </a:rPr>
              <a:t>This is still a very broad functionality (as the system grows). Not micro.</a:t>
            </a:r>
          </a:p>
        </p:txBody>
      </p:sp>
      <p:sp>
        <p:nvSpPr>
          <p:cNvPr id="16" name="Arrow: Up 15">
            <a:extLst>
              <a:ext uri="{FF2B5EF4-FFF2-40B4-BE49-F238E27FC236}">
                <a16:creationId xmlns:a16="http://schemas.microsoft.com/office/drawing/2014/main" id="{5F55044C-EEE1-4A1A-8BC7-4D00243EFCBE}"/>
              </a:ext>
            </a:extLst>
          </p:cNvPr>
          <p:cNvSpPr/>
          <p:nvPr/>
        </p:nvSpPr>
        <p:spPr>
          <a:xfrm>
            <a:off x="5335259" y="3447750"/>
            <a:ext cx="377851" cy="523924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08090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5" grpId="1"/>
      <p:bldP spid="16" grpId="0" animBg="1"/>
      <p:bldP spid="16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ylinder 1">
            <a:extLst>
              <a:ext uri="{FF2B5EF4-FFF2-40B4-BE49-F238E27FC236}">
                <a16:creationId xmlns:a16="http://schemas.microsoft.com/office/drawing/2014/main" id="{781C013B-8D8D-400F-9F9D-80F82F22062C}"/>
              </a:ext>
            </a:extLst>
          </p:cNvPr>
          <p:cNvSpPr/>
          <p:nvPr/>
        </p:nvSpPr>
        <p:spPr>
          <a:xfrm>
            <a:off x="7203816" y="2063924"/>
            <a:ext cx="1842052" cy="1205948"/>
          </a:xfrm>
          <a:prstGeom prst="ca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Data store</a:t>
            </a:r>
          </a:p>
        </p:txBody>
      </p:sp>
      <p:sp>
        <p:nvSpPr>
          <p:cNvPr id="3" name="Cube 2">
            <a:extLst>
              <a:ext uri="{FF2B5EF4-FFF2-40B4-BE49-F238E27FC236}">
                <a16:creationId xmlns:a16="http://schemas.microsoft.com/office/drawing/2014/main" id="{7FC19B99-F4C5-4608-A3B9-88905A0F9064}"/>
              </a:ext>
            </a:extLst>
          </p:cNvPr>
          <p:cNvSpPr/>
          <p:nvPr/>
        </p:nvSpPr>
        <p:spPr>
          <a:xfrm>
            <a:off x="3748429" y="1775792"/>
            <a:ext cx="1482587" cy="1437860"/>
          </a:xfrm>
          <a:prstGeom prst="cub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Business Logic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1E6F3C6-0D83-43C8-84CA-D9EC5734E12D}"/>
              </a:ext>
            </a:extLst>
          </p:cNvPr>
          <p:cNvSpPr/>
          <p:nvPr/>
        </p:nvSpPr>
        <p:spPr>
          <a:xfrm>
            <a:off x="452762" y="2313333"/>
            <a:ext cx="1192696" cy="722244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Browser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8500FAFA-AA41-486A-80BA-F374D9162B3D}"/>
              </a:ext>
            </a:extLst>
          </p:cNvPr>
          <p:cNvCxnSpPr>
            <a:cxnSpLocks/>
            <a:stCxn id="4" idx="3"/>
            <a:endCxn id="9" idx="2"/>
          </p:cNvCxnSpPr>
          <p:nvPr/>
        </p:nvCxnSpPr>
        <p:spPr>
          <a:xfrm flipV="1">
            <a:off x="1645458" y="2671590"/>
            <a:ext cx="508296" cy="286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F1BE71AE-DA94-4D98-AC46-0D9139FAA64F}"/>
              </a:ext>
            </a:extLst>
          </p:cNvPr>
          <p:cNvCxnSpPr>
            <a:cxnSpLocks/>
            <a:stCxn id="3" idx="4"/>
            <a:endCxn id="11" idx="2"/>
          </p:cNvCxnSpPr>
          <p:nvPr/>
        </p:nvCxnSpPr>
        <p:spPr>
          <a:xfrm flipV="1">
            <a:off x="4871551" y="2671590"/>
            <a:ext cx="607853" cy="286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Cube 8">
            <a:extLst>
              <a:ext uri="{FF2B5EF4-FFF2-40B4-BE49-F238E27FC236}">
                <a16:creationId xmlns:a16="http://schemas.microsoft.com/office/drawing/2014/main" id="{B4AA673A-845C-4922-8C08-2D24424111A1}"/>
              </a:ext>
            </a:extLst>
          </p:cNvPr>
          <p:cNvSpPr/>
          <p:nvPr/>
        </p:nvSpPr>
        <p:spPr>
          <a:xfrm>
            <a:off x="2153754" y="1775792"/>
            <a:ext cx="1414943" cy="1437860"/>
          </a:xfrm>
          <a:prstGeom prst="cub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GUI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D60149C0-BA59-4830-92EC-BCC6AF6570BE}"/>
              </a:ext>
            </a:extLst>
          </p:cNvPr>
          <p:cNvCxnSpPr>
            <a:cxnSpLocks/>
            <a:stCxn id="9" idx="4"/>
            <a:endCxn id="3" idx="2"/>
          </p:cNvCxnSpPr>
          <p:nvPr/>
        </p:nvCxnSpPr>
        <p:spPr>
          <a:xfrm>
            <a:off x="3214961" y="2671590"/>
            <a:ext cx="533468" cy="286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Cube 10">
            <a:extLst>
              <a:ext uri="{FF2B5EF4-FFF2-40B4-BE49-F238E27FC236}">
                <a16:creationId xmlns:a16="http://schemas.microsoft.com/office/drawing/2014/main" id="{24AB3894-318D-4DFA-8D4E-7B72B818D2A4}"/>
              </a:ext>
            </a:extLst>
          </p:cNvPr>
          <p:cNvSpPr/>
          <p:nvPr/>
        </p:nvSpPr>
        <p:spPr>
          <a:xfrm>
            <a:off x="5479404" y="1775792"/>
            <a:ext cx="1414943" cy="1437860"/>
          </a:xfrm>
          <a:prstGeom prst="cub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Data</a:t>
            </a:r>
          </a:p>
          <a:p>
            <a:pPr algn="ctr"/>
            <a:r>
              <a:rPr lang="en-US" dirty="0"/>
              <a:t>Access</a:t>
            </a: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E36C009C-55E3-4A06-A07C-93837F80B126}"/>
              </a:ext>
            </a:extLst>
          </p:cNvPr>
          <p:cNvCxnSpPr>
            <a:cxnSpLocks/>
            <a:stCxn id="11" idx="4"/>
            <a:endCxn id="2" idx="2"/>
          </p:cNvCxnSpPr>
          <p:nvPr/>
        </p:nvCxnSpPr>
        <p:spPr>
          <a:xfrm flipV="1">
            <a:off x="6540611" y="2666898"/>
            <a:ext cx="663205" cy="469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D34DE9B7-E338-41F2-9ED2-B025A86C5B12}"/>
              </a:ext>
            </a:extLst>
          </p:cNvPr>
          <p:cNvSpPr txBox="1"/>
          <p:nvPr/>
        </p:nvSpPr>
        <p:spPr>
          <a:xfrm>
            <a:off x="3214961" y="3862773"/>
            <a:ext cx="575522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dirty="0">
                <a:solidFill>
                  <a:schemeClr val="bg1"/>
                </a:solidFill>
                <a:latin typeface="Lato" panose="020F0502020204030203" pitchFamily="34" charset="0"/>
              </a:rPr>
              <a:t>This doesn't offer clear advantages.</a:t>
            </a:r>
          </a:p>
          <a:p>
            <a:pPr algn="ctr"/>
            <a:r>
              <a:rPr lang="en-US" i="1" dirty="0">
                <a:solidFill>
                  <a:schemeClr val="bg1"/>
                </a:solidFill>
                <a:latin typeface="Lato" panose="020F0502020204030203" pitchFamily="34" charset="0"/>
              </a:rPr>
              <a:t>It has very clear disadvantages.</a:t>
            </a:r>
          </a:p>
          <a:p>
            <a:pPr algn="ctr"/>
            <a:endParaRPr lang="en-US" i="1" dirty="0">
              <a:solidFill>
                <a:schemeClr val="bg1"/>
              </a:solidFill>
              <a:latin typeface="Lato" panose="020F0502020204030203" pitchFamily="34" charset="0"/>
            </a:endParaRPr>
          </a:p>
        </p:txBody>
      </p:sp>
      <p:sp>
        <p:nvSpPr>
          <p:cNvPr id="22" name="Arrow: Up 21">
            <a:extLst>
              <a:ext uri="{FF2B5EF4-FFF2-40B4-BE49-F238E27FC236}">
                <a16:creationId xmlns:a16="http://schemas.microsoft.com/office/drawing/2014/main" id="{C7A54583-DCAB-4D26-AD13-1328B1CA5884}"/>
              </a:ext>
            </a:extLst>
          </p:cNvPr>
          <p:cNvSpPr/>
          <p:nvPr/>
        </p:nvSpPr>
        <p:spPr>
          <a:xfrm>
            <a:off x="5886922" y="3308291"/>
            <a:ext cx="377851" cy="523924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B71874CE-480E-405C-B4D3-D5AE4C824E03}"/>
              </a:ext>
            </a:extLst>
          </p:cNvPr>
          <p:cNvCxnSpPr/>
          <p:nvPr/>
        </p:nvCxnSpPr>
        <p:spPr>
          <a:xfrm>
            <a:off x="5357931" y="1458506"/>
            <a:ext cx="0" cy="105042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40F4ED99-0FC9-4632-BD35-F6DE5E73EFD9}"/>
              </a:ext>
            </a:extLst>
          </p:cNvPr>
          <p:cNvCxnSpPr/>
          <p:nvPr/>
        </p:nvCxnSpPr>
        <p:spPr>
          <a:xfrm>
            <a:off x="7006622" y="1458506"/>
            <a:ext cx="0" cy="105042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1692CD34-783D-43D9-B145-C16774A4378D}"/>
              </a:ext>
            </a:extLst>
          </p:cNvPr>
          <p:cNvSpPr txBox="1"/>
          <p:nvPr/>
        </p:nvSpPr>
        <p:spPr>
          <a:xfrm>
            <a:off x="4617342" y="885057"/>
            <a:ext cx="148257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bg1"/>
                </a:solidFill>
                <a:latin typeface="Lato" panose="020F0502020204030203" pitchFamily="34" charset="0"/>
              </a:rPr>
              <a:t>CRUD-type operations, probably over JSON/HTTP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E69F1A3-6E30-4C22-9300-ACCA567128C7}"/>
              </a:ext>
            </a:extLst>
          </p:cNvPr>
          <p:cNvSpPr txBox="1"/>
          <p:nvPr/>
        </p:nvSpPr>
        <p:spPr>
          <a:xfrm>
            <a:off x="6264773" y="1015548"/>
            <a:ext cx="14825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>
                <a:solidFill>
                  <a:schemeClr val="bg1"/>
                </a:solidFill>
                <a:latin typeface="Lato" panose="020F0502020204030203" pitchFamily="34" charset="0"/>
              </a:rPr>
              <a:t>Native SQL or NoSQL database commands</a:t>
            </a:r>
          </a:p>
        </p:txBody>
      </p:sp>
    </p:spTree>
    <p:extLst>
      <p:ext uri="{BB962C8B-B14F-4D97-AF65-F5344CB8AC3E}">
        <p14:creationId xmlns:p14="http://schemas.microsoft.com/office/powerpoint/2010/main" val="363988478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1" grpId="1"/>
      <p:bldP spid="22" grpId="0" animBg="1"/>
      <p:bldP spid="22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ylinder 1">
            <a:extLst>
              <a:ext uri="{FF2B5EF4-FFF2-40B4-BE49-F238E27FC236}">
                <a16:creationId xmlns:a16="http://schemas.microsoft.com/office/drawing/2014/main" id="{781C013B-8D8D-400F-9F9D-80F82F22062C}"/>
              </a:ext>
            </a:extLst>
          </p:cNvPr>
          <p:cNvSpPr/>
          <p:nvPr/>
        </p:nvSpPr>
        <p:spPr>
          <a:xfrm>
            <a:off x="6961991" y="2063924"/>
            <a:ext cx="1842052" cy="1205948"/>
          </a:xfrm>
          <a:prstGeom prst="ca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Data store</a:t>
            </a:r>
          </a:p>
        </p:txBody>
      </p:sp>
      <p:sp>
        <p:nvSpPr>
          <p:cNvPr id="3" name="Cube 2">
            <a:extLst>
              <a:ext uri="{FF2B5EF4-FFF2-40B4-BE49-F238E27FC236}">
                <a16:creationId xmlns:a16="http://schemas.microsoft.com/office/drawing/2014/main" id="{7FC19B99-F4C5-4608-A3B9-88905A0F9064}"/>
              </a:ext>
            </a:extLst>
          </p:cNvPr>
          <p:cNvSpPr/>
          <p:nvPr/>
        </p:nvSpPr>
        <p:spPr>
          <a:xfrm>
            <a:off x="4700414" y="1775792"/>
            <a:ext cx="1842052" cy="1437860"/>
          </a:xfrm>
          <a:prstGeom prst="cub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Business Logic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1E6F3C6-0D83-43C8-84CA-D9EC5734E12D}"/>
              </a:ext>
            </a:extLst>
          </p:cNvPr>
          <p:cNvSpPr/>
          <p:nvPr/>
        </p:nvSpPr>
        <p:spPr>
          <a:xfrm>
            <a:off x="1261361" y="2313333"/>
            <a:ext cx="1192696" cy="722244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Browser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8500FAFA-AA41-486A-80BA-F374D9162B3D}"/>
              </a:ext>
            </a:extLst>
          </p:cNvPr>
          <p:cNvCxnSpPr>
            <a:cxnSpLocks/>
            <a:stCxn id="4" idx="3"/>
            <a:endCxn id="9" idx="2"/>
          </p:cNvCxnSpPr>
          <p:nvPr/>
        </p:nvCxnSpPr>
        <p:spPr>
          <a:xfrm flipV="1">
            <a:off x="2454057" y="2671590"/>
            <a:ext cx="576309" cy="286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F1BE71AE-DA94-4D98-AC46-0D9139FAA64F}"/>
              </a:ext>
            </a:extLst>
          </p:cNvPr>
          <p:cNvCxnSpPr>
            <a:cxnSpLocks/>
            <a:stCxn id="3" idx="4"/>
            <a:endCxn id="2" idx="2"/>
          </p:cNvCxnSpPr>
          <p:nvPr/>
        </p:nvCxnSpPr>
        <p:spPr>
          <a:xfrm flipV="1">
            <a:off x="6183001" y="2666898"/>
            <a:ext cx="778990" cy="755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Cube 8">
            <a:extLst>
              <a:ext uri="{FF2B5EF4-FFF2-40B4-BE49-F238E27FC236}">
                <a16:creationId xmlns:a16="http://schemas.microsoft.com/office/drawing/2014/main" id="{B4AA673A-845C-4922-8C08-2D24424111A1}"/>
              </a:ext>
            </a:extLst>
          </p:cNvPr>
          <p:cNvSpPr/>
          <p:nvPr/>
        </p:nvSpPr>
        <p:spPr>
          <a:xfrm>
            <a:off x="3030366" y="1775792"/>
            <a:ext cx="1414943" cy="1437860"/>
          </a:xfrm>
          <a:prstGeom prst="cub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GUI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D60149C0-BA59-4830-92EC-BCC6AF6570BE}"/>
              </a:ext>
            </a:extLst>
          </p:cNvPr>
          <p:cNvCxnSpPr>
            <a:cxnSpLocks/>
            <a:stCxn id="9" idx="4"/>
            <a:endCxn id="3" idx="2"/>
          </p:cNvCxnSpPr>
          <p:nvPr/>
        </p:nvCxnSpPr>
        <p:spPr>
          <a:xfrm>
            <a:off x="4091573" y="2671590"/>
            <a:ext cx="608841" cy="286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1151954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ylinder 1">
            <a:extLst>
              <a:ext uri="{FF2B5EF4-FFF2-40B4-BE49-F238E27FC236}">
                <a16:creationId xmlns:a16="http://schemas.microsoft.com/office/drawing/2014/main" id="{781C013B-8D8D-400F-9F9D-80F82F22062C}"/>
              </a:ext>
            </a:extLst>
          </p:cNvPr>
          <p:cNvSpPr/>
          <p:nvPr/>
        </p:nvSpPr>
        <p:spPr>
          <a:xfrm>
            <a:off x="6961991" y="2063924"/>
            <a:ext cx="1842052" cy="1205948"/>
          </a:xfrm>
          <a:prstGeom prst="ca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Data store</a:t>
            </a:r>
          </a:p>
        </p:txBody>
      </p:sp>
      <p:sp>
        <p:nvSpPr>
          <p:cNvPr id="3" name="Cube 2">
            <a:extLst>
              <a:ext uri="{FF2B5EF4-FFF2-40B4-BE49-F238E27FC236}">
                <a16:creationId xmlns:a16="http://schemas.microsoft.com/office/drawing/2014/main" id="{7FC19B99-F4C5-4608-A3B9-88905A0F9064}"/>
              </a:ext>
            </a:extLst>
          </p:cNvPr>
          <p:cNvSpPr/>
          <p:nvPr/>
        </p:nvSpPr>
        <p:spPr>
          <a:xfrm>
            <a:off x="4700414" y="2313332"/>
            <a:ext cx="1842052" cy="562699"/>
          </a:xfrm>
          <a:prstGeom prst="cub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Redeem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1E6F3C6-0D83-43C8-84CA-D9EC5734E12D}"/>
              </a:ext>
            </a:extLst>
          </p:cNvPr>
          <p:cNvSpPr/>
          <p:nvPr/>
        </p:nvSpPr>
        <p:spPr>
          <a:xfrm>
            <a:off x="1261361" y="2313333"/>
            <a:ext cx="1192696" cy="722244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Browser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8500FAFA-AA41-486A-80BA-F374D9162B3D}"/>
              </a:ext>
            </a:extLst>
          </p:cNvPr>
          <p:cNvCxnSpPr>
            <a:cxnSpLocks/>
            <a:stCxn id="4" idx="3"/>
            <a:endCxn id="9" idx="2"/>
          </p:cNvCxnSpPr>
          <p:nvPr/>
        </p:nvCxnSpPr>
        <p:spPr>
          <a:xfrm flipV="1">
            <a:off x="2454057" y="2671590"/>
            <a:ext cx="576309" cy="286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F1BE71AE-DA94-4D98-AC46-0D9139FAA64F}"/>
              </a:ext>
            </a:extLst>
          </p:cNvPr>
          <p:cNvCxnSpPr>
            <a:cxnSpLocks/>
            <a:stCxn id="3" idx="4"/>
            <a:endCxn id="2" idx="2"/>
          </p:cNvCxnSpPr>
          <p:nvPr/>
        </p:nvCxnSpPr>
        <p:spPr>
          <a:xfrm>
            <a:off x="6401791" y="2665019"/>
            <a:ext cx="560200" cy="187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Cube 8">
            <a:extLst>
              <a:ext uri="{FF2B5EF4-FFF2-40B4-BE49-F238E27FC236}">
                <a16:creationId xmlns:a16="http://schemas.microsoft.com/office/drawing/2014/main" id="{B4AA673A-845C-4922-8C08-2D24424111A1}"/>
              </a:ext>
            </a:extLst>
          </p:cNvPr>
          <p:cNvSpPr/>
          <p:nvPr/>
        </p:nvSpPr>
        <p:spPr>
          <a:xfrm>
            <a:off x="3030366" y="1775792"/>
            <a:ext cx="1414943" cy="1437860"/>
          </a:xfrm>
          <a:prstGeom prst="cub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GUI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D60149C0-BA59-4830-92EC-BCC6AF6570BE}"/>
              </a:ext>
            </a:extLst>
          </p:cNvPr>
          <p:cNvCxnSpPr>
            <a:cxnSpLocks/>
            <a:stCxn id="9" idx="4"/>
            <a:endCxn id="3" idx="2"/>
          </p:cNvCxnSpPr>
          <p:nvPr/>
        </p:nvCxnSpPr>
        <p:spPr>
          <a:xfrm flipV="1">
            <a:off x="4091573" y="2665019"/>
            <a:ext cx="608841" cy="657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3" name="Cube 12">
            <a:extLst>
              <a:ext uri="{FF2B5EF4-FFF2-40B4-BE49-F238E27FC236}">
                <a16:creationId xmlns:a16="http://schemas.microsoft.com/office/drawing/2014/main" id="{80305767-D339-4F09-AEBA-6FAAF520A420}"/>
              </a:ext>
            </a:extLst>
          </p:cNvPr>
          <p:cNvSpPr/>
          <p:nvPr/>
        </p:nvSpPr>
        <p:spPr>
          <a:xfrm>
            <a:off x="4698693" y="1429008"/>
            <a:ext cx="1842052" cy="562699"/>
          </a:xfrm>
          <a:prstGeom prst="cub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Issue</a:t>
            </a:r>
          </a:p>
        </p:txBody>
      </p:sp>
      <p:sp>
        <p:nvSpPr>
          <p:cNvPr id="14" name="Cube 13">
            <a:extLst>
              <a:ext uri="{FF2B5EF4-FFF2-40B4-BE49-F238E27FC236}">
                <a16:creationId xmlns:a16="http://schemas.microsoft.com/office/drawing/2014/main" id="{1385BA30-A323-4AF1-A3DF-B124D329A60B}"/>
              </a:ext>
            </a:extLst>
          </p:cNvPr>
          <p:cNvSpPr/>
          <p:nvPr/>
        </p:nvSpPr>
        <p:spPr>
          <a:xfrm>
            <a:off x="4698693" y="3269872"/>
            <a:ext cx="1842052" cy="562699"/>
          </a:xfrm>
          <a:prstGeom prst="cub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Report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1AE1BE0F-BB7E-487E-9962-B9D8946AEEA4}"/>
              </a:ext>
            </a:extLst>
          </p:cNvPr>
          <p:cNvCxnSpPr>
            <a:cxnSpLocks/>
            <a:endCxn id="13" idx="2"/>
          </p:cNvCxnSpPr>
          <p:nvPr/>
        </p:nvCxnSpPr>
        <p:spPr>
          <a:xfrm flipV="1">
            <a:off x="4115894" y="1780695"/>
            <a:ext cx="582799" cy="60485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38680C50-FCC3-4C50-818D-F52DA89E9356}"/>
              </a:ext>
            </a:extLst>
          </p:cNvPr>
          <p:cNvCxnSpPr>
            <a:cxnSpLocks/>
            <a:endCxn id="14" idx="2"/>
          </p:cNvCxnSpPr>
          <p:nvPr/>
        </p:nvCxnSpPr>
        <p:spPr>
          <a:xfrm>
            <a:off x="4091573" y="2935588"/>
            <a:ext cx="607120" cy="68597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1C0D3CD4-96FF-4D8E-9744-A29E9B8ACDB9}"/>
              </a:ext>
            </a:extLst>
          </p:cNvPr>
          <p:cNvCxnSpPr>
            <a:cxnSpLocks/>
            <a:stCxn id="14" idx="4"/>
          </p:cNvCxnSpPr>
          <p:nvPr/>
        </p:nvCxnSpPr>
        <p:spPr>
          <a:xfrm flipV="1">
            <a:off x="6400070" y="2950127"/>
            <a:ext cx="561921" cy="67143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19E66261-3671-4358-A808-B9A264873EBC}"/>
              </a:ext>
            </a:extLst>
          </p:cNvPr>
          <p:cNvCxnSpPr>
            <a:cxnSpLocks/>
            <a:stCxn id="13" idx="4"/>
          </p:cNvCxnSpPr>
          <p:nvPr/>
        </p:nvCxnSpPr>
        <p:spPr>
          <a:xfrm>
            <a:off x="6400070" y="1780695"/>
            <a:ext cx="561921" cy="60485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6" name="TextBox 35">
            <a:extLst>
              <a:ext uri="{FF2B5EF4-FFF2-40B4-BE49-F238E27FC236}">
                <a16:creationId xmlns:a16="http://schemas.microsoft.com/office/drawing/2014/main" id="{EF829743-F6B7-4209-B67B-7A03D2575A13}"/>
              </a:ext>
            </a:extLst>
          </p:cNvPr>
          <p:cNvSpPr txBox="1"/>
          <p:nvPr/>
        </p:nvSpPr>
        <p:spPr>
          <a:xfrm>
            <a:off x="2716198" y="4337732"/>
            <a:ext cx="57552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dirty="0">
                <a:solidFill>
                  <a:schemeClr val="bg1"/>
                </a:solidFill>
                <a:latin typeface="Lato" panose="020F0502020204030203" pitchFamily="34" charset="0"/>
              </a:rPr>
              <a:t>Actual agility and scalability will be limited by having the single data store.</a:t>
            </a:r>
          </a:p>
        </p:txBody>
      </p:sp>
      <p:sp>
        <p:nvSpPr>
          <p:cNvPr id="37" name="Arrow: Up 36">
            <a:extLst>
              <a:ext uri="{FF2B5EF4-FFF2-40B4-BE49-F238E27FC236}">
                <a16:creationId xmlns:a16="http://schemas.microsoft.com/office/drawing/2014/main" id="{3341DCEC-22D3-4814-92FB-8C53D6F77F52}"/>
              </a:ext>
            </a:extLst>
          </p:cNvPr>
          <p:cNvSpPr/>
          <p:nvPr/>
        </p:nvSpPr>
        <p:spPr>
          <a:xfrm>
            <a:off x="5388159" y="3913007"/>
            <a:ext cx="377851" cy="424725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44000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6" grpId="1"/>
      <p:bldP spid="37" grpId="0" animBg="1"/>
      <p:bldP spid="37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F9FE0C3-AF9C-4508-BCA8-BDA65B98CB68}"/>
              </a:ext>
            </a:extLst>
          </p:cNvPr>
          <p:cNvSpPr txBox="1"/>
          <p:nvPr/>
        </p:nvSpPr>
        <p:spPr>
          <a:xfrm>
            <a:off x="2059289" y="2110085"/>
            <a:ext cx="502542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Lato" panose="020F0502020204030203" pitchFamily="34" charset="0"/>
              </a:rPr>
              <a:t>Let's look at 2 pretty old ideas</a:t>
            </a:r>
          </a:p>
          <a:p>
            <a:pPr algn="ctr"/>
            <a:endParaRPr lang="en-US" dirty="0">
              <a:solidFill>
                <a:schemeClr val="bg1"/>
              </a:solidFill>
              <a:latin typeface="Lato" panose="020F0502020204030203" pitchFamily="34" charset="0"/>
            </a:endParaRPr>
          </a:p>
          <a:p>
            <a:pPr algn="ctr"/>
            <a:r>
              <a:rPr lang="en-US" dirty="0">
                <a:solidFill>
                  <a:schemeClr val="bg1"/>
                </a:solidFill>
                <a:latin typeface="Lato" panose="020F0502020204030203" pitchFamily="34" charset="0"/>
              </a:rPr>
              <a:t>… that are really useful in this context.</a:t>
            </a:r>
          </a:p>
        </p:txBody>
      </p:sp>
    </p:spTree>
    <p:extLst>
      <p:ext uri="{BB962C8B-B14F-4D97-AF65-F5344CB8AC3E}">
        <p14:creationId xmlns:p14="http://schemas.microsoft.com/office/powerpoint/2010/main" val="11491418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025033-3BE1-4F3A-B99B-87DB8912D0F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Idea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62E27C-2E30-443B-878C-FBF9C6A7CA7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Advantages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78A679-38C1-43A5-9AA6-C309ED159C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dirty="0"/>
              <a:t>Command-Query Responsibility Segregation (CQRS)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474CF02-AF8A-4745-BFD4-1F9A9EB5D061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Use separate datastores for processing commands (changing state) vs. queries (providing info).</a:t>
            </a:r>
          </a:p>
          <a:p>
            <a:r>
              <a:rPr lang="en-US" sz="1600" dirty="0"/>
              <a:t>Query databases are often kept </a:t>
            </a:r>
            <a:r>
              <a:rPr lang="en-US" sz="1600" i="1" dirty="0"/>
              <a:t>eventually </a:t>
            </a:r>
            <a:r>
              <a:rPr lang="en-US" sz="1600" dirty="0"/>
              <a:t>consistent.</a:t>
            </a:r>
            <a:endParaRPr lang="en-US" sz="1600" i="1" dirty="0"/>
          </a:p>
          <a:p>
            <a:endParaRPr lang="en-US" sz="1600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2AFAEB0-9FEC-4251-9534-6175535B3734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681727" y="1826978"/>
            <a:ext cx="3566160" cy="2639223"/>
          </a:xfrm>
        </p:spPr>
        <p:txBody>
          <a:bodyPr>
            <a:normAutofit/>
          </a:bodyPr>
          <a:lstStyle/>
          <a:p>
            <a:r>
              <a:rPr lang="en-US" sz="1600" dirty="0"/>
              <a:t>Query logic stays simple, because the query model fits the query need </a:t>
            </a:r>
            <a:r>
              <a:rPr lang="en-US" sz="1600" dirty="0">
                <a:sym typeface="Wingdings" panose="05000000000000000000" pitchFamily="2" charset="2"/>
              </a:rPr>
              <a:t></a:t>
            </a:r>
            <a:r>
              <a:rPr lang="en-US" sz="1600" dirty="0"/>
              <a:t> maintainability and performance</a:t>
            </a:r>
          </a:p>
          <a:p>
            <a:r>
              <a:rPr lang="en-US" sz="1600" dirty="0"/>
              <a:t>Query model can use optimal technology for the job.</a:t>
            </a:r>
          </a:p>
          <a:p>
            <a:r>
              <a:rPr lang="en-US" sz="1600" dirty="0"/>
              <a:t>Query side is easily scalable, with few worries about consistency.</a:t>
            </a:r>
          </a:p>
          <a:p>
            <a:r>
              <a:rPr lang="en-US" sz="1600" dirty="0"/>
              <a:t>No workload from queries on command handling side.</a:t>
            </a:r>
          </a:p>
          <a:p>
            <a:endParaRPr lang="en-US" sz="1600" dirty="0"/>
          </a:p>
          <a:p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70067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7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025033-3BE1-4F3A-B99B-87DB8912D0F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Idea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62E27C-2E30-443B-878C-FBF9C6A7CA7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Advantages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78A679-38C1-43A5-9AA6-C309ED159C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000" dirty="0"/>
              <a:t>Domain-Driven Design (DDD) and Aggregates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474CF02-AF8A-4745-BFD4-1F9A9EB5D061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4400" y="1826978"/>
            <a:ext cx="3566160" cy="2868465"/>
          </a:xfrm>
        </p:spPr>
        <p:txBody>
          <a:bodyPr>
            <a:normAutofit fontScale="92500" lnSpcReduction="10000"/>
          </a:bodyPr>
          <a:lstStyle/>
          <a:p>
            <a:r>
              <a:rPr lang="en-US" sz="1600" dirty="0"/>
              <a:t>Designing software in such a way that (part of) it closely aligns with a domain model.</a:t>
            </a:r>
          </a:p>
          <a:p>
            <a:r>
              <a:rPr lang="en-US" sz="1600" dirty="0"/>
              <a:t>One specific building block: </a:t>
            </a:r>
            <a:r>
              <a:rPr lang="en-US" sz="1600" b="1" dirty="0"/>
              <a:t>Aggregate: "</a:t>
            </a:r>
            <a:r>
              <a:rPr lang="en-US" sz="1600" dirty="0"/>
              <a:t>A cluster of associated objects that are treated as a unit for the purpose of data changes."</a:t>
            </a:r>
            <a:br>
              <a:rPr lang="en-US" sz="1600" dirty="0"/>
            </a:br>
            <a:endParaRPr lang="en-US" sz="1600" dirty="0"/>
          </a:p>
          <a:p>
            <a:r>
              <a:rPr lang="en-US" sz="1600" dirty="0"/>
              <a:t>Aggregates are consistency boundaries.</a:t>
            </a:r>
          </a:p>
          <a:p>
            <a:r>
              <a:rPr lang="en-US" sz="1600" dirty="0"/>
              <a:t>Design the command side in terms of aggregates.</a:t>
            </a:r>
          </a:p>
          <a:p>
            <a:endParaRPr lang="en-US" sz="1600" b="1" dirty="0"/>
          </a:p>
          <a:p>
            <a:endParaRPr lang="en-US" sz="1600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2AFAEB0-9FEC-4251-9534-6175535B3734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681727" y="1826978"/>
            <a:ext cx="3566160" cy="2639223"/>
          </a:xfrm>
        </p:spPr>
        <p:txBody>
          <a:bodyPr>
            <a:normAutofit/>
          </a:bodyPr>
          <a:lstStyle/>
          <a:p>
            <a:r>
              <a:rPr lang="en-US" sz="1600" dirty="0"/>
              <a:t>Broadly: having your microservices align with a domain model helps make them independently evolvable.</a:t>
            </a:r>
          </a:p>
          <a:p>
            <a:r>
              <a:rPr lang="en-US" sz="1600" dirty="0"/>
              <a:t>Aggregates help size command-side microservices:</a:t>
            </a:r>
          </a:p>
          <a:p>
            <a:pPr lvl="1"/>
            <a:r>
              <a:rPr lang="en-US" sz="1400" dirty="0"/>
              <a:t>2 aggregates should never "have to be" in the same service</a:t>
            </a:r>
          </a:p>
          <a:p>
            <a:pPr lvl="1"/>
            <a:r>
              <a:rPr lang="en-US" sz="1400" dirty="0"/>
              <a:t>1 aggregate should not be "spread across" multiple services</a:t>
            </a:r>
          </a:p>
          <a:p>
            <a:endParaRPr lang="en-US" sz="1600" dirty="0"/>
          </a:p>
          <a:p>
            <a:endParaRPr lang="en-US" sz="16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1E624FF-11F2-4FA4-B492-0DE358798CC8}"/>
              </a:ext>
            </a:extLst>
          </p:cNvPr>
          <p:cNvSpPr txBox="1"/>
          <p:nvPr/>
        </p:nvSpPr>
        <p:spPr>
          <a:xfrm>
            <a:off x="1153755" y="3353210"/>
            <a:ext cx="2497597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" dirty="0">
                <a:solidFill>
                  <a:schemeClr val="bg1"/>
                </a:solidFill>
                <a:latin typeface="Lato" panose="020F0502020204030203" pitchFamily="34" charset="0"/>
              </a:rPr>
              <a:t>Source: Eric Evans, Domain-Driven Design</a:t>
            </a:r>
          </a:p>
        </p:txBody>
      </p:sp>
    </p:spTree>
    <p:extLst>
      <p:ext uri="{BB962C8B-B14F-4D97-AF65-F5344CB8AC3E}">
        <p14:creationId xmlns:p14="http://schemas.microsoft.com/office/powerpoint/2010/main" val="3173621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7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ylinder 1">
            <a:extLst>
              <a:ext uri="{FF2B5EF4-FFF2-40B4-BE49-F238E27FC236}">
                <a16:creationId xmlns:a16="http://schemas.microsoft.com/office/drawing/2014/main" id="{781C013B-8D8D-400F-9F9D-80F82F22062C}"/>
              </a:ext>
            </a:extLst>
          </p:cNvPr>
          <p:cNvSpPr/>
          <p:nvPr/>
        </p:nvSpPr>
        <p:spPr>
          <a:xfrm>
            <a:off x="6961991" y="2063924"/>
            <a:ext cx="1842052" cy="1205948"/>
          </a:xfrm>
          <a:prstGeom prst="ca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Data store</a:t>
            </a:r>
          </a:p>
        </p:txBody>
      </p:sp>
      <p:sp>
        <p:nvSpPr>
          <p:cNvPr id="3" name="Cube 2">
            <a:extLst>
              <a:ext uri="{FF2B5EF4-FFF2-40B4-BE49-F238E27FC236}">
                <a16:creationId xmlns:a16="http://schemas.microsoft.com/office/drawing/2014/main" id="{7FC19B99-F4C5-4608-A3B9-88905A0F9064}"/>
              </a:ext>
            </a:extLst>
          </p:cNvPr>
          <p:cNvSpPr/>
          <p:nvPr/>
        </p:nvSpPr>
        <p:spPr>
          <a:xfrm>
            <a:off x="4700414" y="1775792"/>
            <a:ext cx="1842052" cy="1437860"/>
          </a:xfrm>
          <a:prstGeom prst="cub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Business Logic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1E6F3C6-0D83-43C8-84CA-D9EC5734E12D}"/>
              </a:ext>
            </a:extLst>
          </p:cNvPr>
          <p:cNvSpPr/>
          <p:nvPr/>
        </p:nvSpPr>
        <p:spPr>
          <a:xfrm>
            <a:off x="1261361" y="2313333"/>
            <a:ext cx="1192696" cy="722244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Browser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8500FAFA-AA41-486A-80BA-F374D9162B3D}"/>
              </a:ext>
            </a:extLst>
          </p:cNvPr>
          <p:cNvCxnSpPr>
            <a:cxnSpLocks/>
            <a:stCxn id="4" idx="3"/>
            <a:endCxn id="9" idx="2"/>
          </p:cNvCxnSpPr>
          <p:nvPr/>
        </p:nvCxnSpPr>
        <p:spPr>
          <a:xfrm flipV="1">
            <a:off x="2454057" y="2671590"/>
            <a:ext cx="576309" cy="286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F1BE71AE-DA94-4D98-AC46-0D9139FAA64F}"/>
              </a:ext>
            </a:extLst>
          </p:cNvPr>
          <p:cNvCxnSpPr>
            <a:cxnSpLocks/>
            <a:stCxn id="3" idx="4"/>
            <a:endCxn id="2" idx="2"/>
          </p:cNvCxnSpPr>
          <p:nvPr/>
        </p:nvCxnSpPr>
        <p:spPr>
          <a:xfrm flipV="1">
            <a:off x="6183001" y="2666898"/>
            <a:ext cx="778990" cy="755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Cube 8">
            <a:extLst>
              <a:ext uri="{FF2B5EF4-FFF2-40B4-BE49-F238E27FC236}">
                <a16:creationId xmlns:a16="http://schemas.microsoft.com/office/drawing/2014/main" id="{B4AA673A-845C-4922-8C08-2D24424111A1}"/>
              </a:ext>
            </a:extLst>
          </p:cNvPr>
          <p:cNvSpPr/>
          <p:nvPr/>
        </p:nvSpPr>
        <p:spPr>
          <a:xfrm>
            <a:off x="3030366" y="1775792"/>
            <a:ext cx="1414943" cy="1437860"/>
          </a:xfrm>
          <a:prstGeom prst="cub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GUI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D60149C0-BA59-4830-92EC-BCC6AF6570BE}"/>
              </a:ext>
            </a:extLst>
          </p:cNvPr>
          <p:cNvCxnSpPr>
            <a:cxnSpLocks/>
            <a:stCxn id="9" idx="4"/>
            <a:endCxn id="3" idx="2"/>
          </p:cNvCxnSpPr>
          <p:nvPr/>
        </p:nvCxnSpPr>
        <p:spPr>
          <a:xfrm>
            <a:off x="4091573" y="2671590"/>
            <a:ext cx="608841" cy="286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05510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ylinder 1">
            <a:extLst>
              <a:ext uri="{FF2B5EF4-FFF2-40B4-BE49-F238E27FC236}">
                <a16:creationId xmlns:a16="http://schemas.microsoft.com/office/drawing/2014/main" id="{781C013B-8D8D-400F-9F9D-80F82F22062C}"/>
              </a:ext>
            </a:extLst>
          </p:cNvPr>
          <p:cNvSpPr/>
          <p:nvPr/>
        </p:nvSpPr>
        <p:spPr>
          <a:xfrm>
            <a:off x="7045119" y="914196"/>
            <a:ext cx="1842052" cy="1205948"/>
          </a:xfrm>
          <a:prstGeom prst="ca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Data store</a:t>
            </a:r>
          </a:p>
        </p:txBody>
      </p:sp>
      <p:sp>
        <p:nvSpPr>
          <p:cNvPr id="3" name="Cube 2">
            <a:extLst>
              <a:ext uri="{FF2B5EF4-FFF2-40B4-BE49-F238E27FC236}">
                <a16:creationId xmlns:a16="http://schemas.microsoft.com/office/drawing/2014/main" id="{7FC19B99-F4C5-4608-A3B9-88905A0F9064}"/>
              </a:ext>
            </a:extLst>
          </p:cNvPr>
          <p:cNvSpPr/>
          <p:nvPr/>
        </p:nvSpPr>
        <p:spPr>
          <a:xfrm>
            <a:off x="4783542" y="626064"/>
            <a:ext cx="1842052" cy="1437860"/>
          </a:xfrm>
          <a:prstGeom prst="cub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GiftCard</a:t>
            </a:r>
            <a:r>
              <a:rPr lang="en-US" dirty="0"/>
              <a:t> Aggregate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1E6F3C6-0D83-43C8-84CA-D9EC5734E12D}"/>
              </a:ext>
            </a:extLst>
          </p:cNvPr>
          <p:cNvSpPr/>
          <p:nvPr/>
        </p:nvSpPr>
        <p:spPr>
          <a:xfrm>
            <a:off x="1261361" y="2313333"/>
            <a:ext cx="1192696" cy="722244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Browser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8500FAFA-AA41-486A-80BA-F374D9162B3D}"/>
              </a:ext>
            </a:extLst>
          </p:cNvPr>
          <p:cNvCxnSpPr>
            <a:cxnSpLocks/>
            <a:stCxn id="4" idx="3"/>
            <a:endCxn id="9" idx="2"/>
          </p:cNvCxnSpPr>
          <p:nvPr/>
        </p:nvCxnSpPr>
        <p:spPr>
          <a:xfrm flipV="1">
            <a:off x="2454057" y="2671590"/>
            <a:ext cx="576309" cy="286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F1BE71AE-DA94-4D98-AC46-0D9139FAA64F}"/>
              </a:ext>
            </a:extLst>
          </p:cNvPr>
          <p:cNvCxnSpPr>
            <a:cxnSpLocks/>
            <a:stCxn id="3" idx="4"/>
            <a:endCxn id="2" idx="2"/>
          </p:cNvCxnSpPr>
          <p:nvPr/>
        </p:nvCxnSpPr>
        <p:spPr>
          <a:xfrm flipV="1">
            <a:off x="6266129" y="1517170"/>
            <a:ext cx="778990" cy="755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Cube 8">
            <a:extLst>
              <a:ext uri="{FF2B5EF4-FFF2-40B4-BE49-F238E27FC236}">
                <a16:creationId xmlns:a16="http://schemas.microsoft.com/office/drawing/2014/main" id="{B4AA673A-845C-4922-8C08-2D24424111A1}"/>
              </a:ext>
            </a:extLst>
          </p:cNvPr>
          <p:cNvSpPr/>
          <p:nvPr/>
        </p:nvSpPr>
        <p:spPr>
          <a:xfrm>
            <a:off x="3030366" y="1775792"/>
            <a:ext cx="1414943" cy="1437860"/>
          </a:xfrm>
          <a:prstGeom prst="cub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GUI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D60149C0-BA59-4830-92EC-BCC6AF6570BE}"/>
              </a:ext>
            </a:extLst>
          </p:cNvPr>
          <p:cNvCxnSpPr>
            <a:cxnSpLocks/>
            <a:endCxn id="3" idx="2"/>
          </p:cNvCxnSpPr>
          <p:nvPr/>
        </p:nvCxnSpPr>
        <p:spPr>
          <a:xfrm flipV="1">
            <a:off x="4091573" y="1524727"/>
            <a:ext cx="691969" cy="93886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Cylinder 9">
            <a:extLst>
              <a:ext uri="{FF2B5EF4-FFF2-40B4-BE49-F238E27FC236}">
                <a16:creationId xmlns:a16="http://schemas.microsoft.com/office/drawing/2014/main" id="{5E301674-23A8-4321-B91B-6E4493B20150}"/>
              </a:ext>
            </a:extLst>
          </p:cNvPr>
          <p:cNvSpPr/>
          <p:nvPr/>
        </p:nvSpPr>
        <p:spPr>
          <a:xfrm>
            <a:off x="7045119" y="3299382"/>
            <a:ext cx="1842052" cy="1205948"/>
          </a:xfrm>
          <a:prstGeom prst="ca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Data store</a:t>
            </a:r>
          </a:p>
        </p:txBody>
      </p:sp>
      <p:sp>
        <p:nvSpPr>
          <p:cNvPr id="11" name="Cube 10">
            <a:extLst>
              <a:ext uri="{FF2B5EF4-FFF2-40B4-BE49-F238E27FC236}">
                <a16:creationId xmlns:a16="http://schemas.microsoft.com/office/drawing/2014/main" id="{E3FE335D-BA21-4535-9F8F-F6591A45ADC5}"/>
              </a:ext>
            </a:extLst>
          </p:cNvPr>
          <p:cNvSpPr/>
          <p:nvPr/>
        </p:nvSpPr>
        <p:spPr>
          <a:xfrm>
            <a:off x="4783542" y="3011250"/>
            <a:ext cx="1842052" cy="1437860"/>
          </a:xfrm>
          <a:prstGeom prst="cub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GiftCard</a:t>
            </a:r>
            <a:r>
              <a:rPr lang="en-US" dirty="0"/>
              <a:t> Report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CE815D95-6167-424B-B39A-53529CA0A432}"/>
              </a:ext>
            </a:extLst>
          </p:cNvPr>
          <p:cNvCxnSpPr>
            <a:cxnSpLocks/>
            <a:stCxn id="11" idx="4"/>
            <a:endCxn id="10" idx="2"/>
          </p:cNvCxnSpPr>
          <p:nvPr/>
        </p:nvCxnSpPr>
        <p:spPr>
          <a:xfrm flipV="1">
            <a:off x="6266129" y="3902356"/>
            <a:ext cx="778990" cy="755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0FD6C4A0-8DCF-4628-A360-4D40CE99E38A}"/>
              </a:ext>
            </a:extLst>
          </p:cNvPr>
          <p:cNvCxnSpPr>
            <a:cxnSpLocks/>
            <a:endCxn id="11" idx="2"/>
          </p:cNvCxnSpPr>
          <p:nvPr/>
        </p:nvCxnSpPr>
        <p:spPr>
          <a:xfrm>
            <a:off x="4091573" y="2823990"/>
            <a:ext cx="691969" cy="108592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A75991C8-FD44-4227-8B56-F87210D8046E}"/>
              </a:ext>
            </a:extLst>
          </p:cNvPr>
          <p:cNvCxnSpPr>
            <a:cxnSpLocks/>
            <a:stCxn id="3" idx="3"/>
            <a:endCxn id="11" idx="1"/>
          </p:cNvCxnSpPr>
          <p:nvPr/>
        </p:nvCxnSpPr>
        <p:spPr>
          <a:xfrm>
            <a:off x="5524836" y="2063924"/>
            <a:ext cx="0" cy="130679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0C845085-DF6C-4477-9EC0-B8D9C2AD5219}"/>
              </a:ext>
            </a:extLst>
          </p:cNvPr>
          <p:cNvSpPr txBox="1"/>
          <p:nvPr/>
        </p:nvSpPr>
        <p:spPr>
          <a:xfrm>
            <a:off x="3456300" y="3654109"/>
            <a:ext cx="148257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Lato" panose="020F0502020204030203" pitchFamily="34" charset="0"/>
              </a:rPr>
              <a:t>Queries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F211389-BBA0-4932-BA36-6BE914514B9A}"/>
              </a:ext>
            </a:extLst>
          </p:cNvPr>
          <p:cNvSpPr txBox="1"/>
          <p:nvPr/>
        </p:nvSpPr>
        <p:spPr>
          <a:xfrm>
            <a:off x="3456300" y="1188594"/>
            <a:ext cx="148257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Lato" panose="020F0502020204030203" pitchFamily="34" charset="0"/>
              </a:rPr>
              <a:t>Commands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D445BC5-31AE-48E0-8EB9-2E5BCC8CF7B7}"/>
              </a:ext>
            </a:extLst>
          </p:cNvPr>
          <p:cNvSpPr txBox="1"/>
          <p:nvPr/>
        </p:nvSpPr>
        <p:spPr>
          <a:xfrm>
            <a:off x="5230043" y="2429643"/>
            <a:ext cx="148257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Lato" panose="020F0502020204030203" pitchFamily="34" charset="0"/>
              </a:rPr>
              <a:t>Events</a:t>
            </a:r>
          </a:p>
        </p:txBody>
      </p:sp>
    </p:spTree>
    <p:extLst>
      <p:ext uri="{BB962C8B-B14F-4D97-AF65-F5344CB8AC3E}">
        <p14:creationId xmlns:p14="http://schemas.microsoft.com/office/powerpoint/2010/main" val="345268394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ube 36">
            <a:extLst>
              <a:ext uri="{FF2B5EF4-FFF2-40B4-BE49-F238E27FC236}">
                <a16:creationId xmlns:a16="http://schemas.microsoft.com/office/drawing/2014/main" id="{84DCF313-A2E3-4C6A-9032-EDFB71EA9B61}"/>
              </a:ext>
            </a:extLst>
          </p:cNvPr>
          <p:cNvSpPr/>
          <p:nvPr/>
        </p:nvSpPr>
        <p:spPr>
          <a:xfrm>
            <a:off x="5219631" y="2877162"/>
            <a:ext cx="1549245" cy="1149728"/>
          </a:xfrm>
          <a:prstGeom prst="cube">
            <a:avLst>
              <a:gd name="adj" fmla="val 6079"/>
            </a:avLst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6" name="Cube 35">
            <a:extLst>
              <a:ext uri="{FF2B5EF4-FFF2-40B4-BE49-F238E27FC236}">
                <a16:creationId xmlns:a16="http://schemas.microsoft.com/office/drawing/2014/main" id="{BC108B05-F4D3-4B42-A033-0199120452CB}"/>
              </a:ext>
            </a:extLst>
          </p:cNvPr>
          <p:cNvSpPr/>
          <p:nvPr/>
        </p:nvSpPr>
        <p:spPr>
          <a:xfrm>
            <a:off x="5067231" y="3019485"/>
            <a:ext cx="1549245" cy="1149728"/>
          </a:xfrm>
          <a:prstGeom prst="cube">
            <a:avLst>
              <a:gd name="adj" fmla="val 6079"/>
            </a:avLst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" name="Cube 34">
            <a:extLst>
              <a:ext uri="{FF2B5EF4-FFF2-40B4-BE49-F238E27FC236}">
                <a16:creationId xmlns:a16="http://schemas.microsoft.com/office/drawing/2014/main" id="{0BE105D6-03F3-4EAE-9563-E8F39A5F047C}"/>
              </a:ext>
            </a:extLst>
          </p:cNvPr>
          <p:cNvSpPr/>
          <p:nvPr/>
        </p:nvSpPr>
        <p:spPr>
          <a:xfrm>
            <a:off x="4929945" y="3161808"/>
            <a:ext cx="1549245" cy="1149728"/>
          </a:xfrm>
          <a:prstGeom prst="cube">
            <a:avLst>
              <a:gd name="adj" fmla="val 6079"/>
            </a:avLst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Cube 27">
            <a:extLst>
              <a:ext uri="{FF2B5EF4-FFF2-40B4-BE49-F238E27FC236}">
                <a16:creationId xmlns:a16="http://schemas.microsoft.com/office/drawing/2014/main" id="{730D8FFA-9C00-406B-82FA-3EDF34A89E61}"/>
              </a:ext>
            </a:extLst>
          </p:cNvPr>
          <p:cNvSpPr/>
          <p:nvPr/>
        </p:nvSpPr>
        <p:spPr>
          <a:xfrm>
            <a:off x="3154630" y="1913174"/>
            <a:ext cx="1061207" cy="1149729"/>
          </a:xfrm>
          <a:prstGeom prst="cube">
            <a:avLst>
              <a:gd name="adj" fmla="val 6307"/>
            </a:avLst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Cube 23">
            <a:extLst>
              <a:ext uri="{FF2B5EF4-FFF2-40B4-BE49-F238E27FC236}">
                <a16:creationId xmlns:a16="http://schemas.microsoft.com/office/drawing/2014/main" id="{6C085AD3-F1BF-4A55-832B-92ECC0E3CC47}"/>
              </a:ext>
            </a:extLst>
          </p:cNvPr>
          <p:cNvSpPr/>
          <p:nvPr/>
        </p:nvSpPr>
        <p:spPr>
          <a:xfrm>
            <a:off x="5098822" y="659138"/>
            <a:ext cx="1549245" cy="1085923"/>
          </a:xfrm>
          <a:prstGeom prst="cube">
            <a:avLst>
              <a:gd name="adj" fmla="val 5687"/>
            </a:avLst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Cube 22">
            <a:extLst>
              <a:ext uri="{FF2B5EF4-FFF2-40B4-BE49-F238E27FC236}">
                <a16:creationId xmlns:a16="http://schemas.microsoft.com/office/drawing/2014/main" id="{1D3C149A-BFFE-4E21-89F1-CBEB86EB57ED}"/>
              </a:ext>
            </a:extLst>
          </p:cNvPr>
          <p:cNvSpPr/>
          <p:nvPr/>
        </p:nvSpPr>
        <p:spPr>
          <a:xfrm>
            <a:off x="4935942" y="815072"/>
            <a:ext cx="1549245" cy="1085923"/>
          </a:xfrm>
          <a:prstGeom prst="cube">
            <a:avLst>
              <a:gd name="adj" fmla="val 5687"/>
            </a:avLst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Cylinder 1">
            <a:extLst>
              <a:ext uri="{FF2B5EF4-FFF2-40B4-BE49-F238E27FC236}">
                <a16:creationId xmlns:a16="http://schemas.microsoft.com/office/drawing/2014/main" id="{781C013B-8D8D-400F-9F9D-80F82F22062C}"/>
              </a:ext>
            </a:extLst>
          </p:cNvPr>
          <p:cNvSpPr/>
          <p:nvPr/>
        </p:nvSpPr>
        <p:spPr>
          <a:xfrm>
            <a:off x="7045119" y="948866"/>
            <a:ext cx="1842052" cy="1205948"/>
          </a:xfrm>
          <a:prstGeom prst="ca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Data store</a:t>
            </a:r>
          </a:p>
        </p:txBody>
      </p:sp>
      <p:sp>
        <p:nvSpPr>
          <p:cNvPr id="3" name="Cube 2">
            <a:extLst>
              <a:ext uri="{FF2B5EF4-FFF2-40B4-BE49-F238E27FC236}">
                <a16:creationId xmlns:a16="http://schemas.microsoft.com/office/drawing/2014/main" id="{7FC19B99-F4C5-4608-A3B9-88905A0F9064}"/>
              </a:ext>
            </a:extLst>
          </p:cNvPr>
          <p:cNvSpPr/>
          <p:nvPr/>
        </p:nvSpPr>
        <p:spPr>
          <a:xfrm>
            <a:off x="4783542" y="978000"/>
            <a:ext cx="1549245" cy="1085923"/>
          </a:xfrm>
          <a:prstGeom prst="cube">
            <a:avLst>
              <a:gd name="adj" fmla="val 5687"/>
            </a:avLst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GiftCard</a:t>
            </a:r>
            <a:r>
              <a:rPr lang="en-US" dirty="0"/>
              <a:t> Aggregate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1E6F3C6-0D83-43C8-84CA-D9EC5734E12D}"/>
              </a:ext>
            </a:extLst>
          </p:cNvPr>
          <p:cNvSpPr/>
          <p:nvPr/>
        </p:nvSpPr>
        <p:spPr>
          <a:xfrm>
            <a:off x="1261361" y="2313333"/>
            <a:ext cx="1192696" cy="722244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Browser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8500FAFA-AA41-486A-80BA-F374D9162B3D}"/>
              </a:ext>
            </a:extLst>
          </p:cNvPr>
          <p:cNvCxnSpPr>
            <a:cxnSpLocks/>
            <a:stCxn id="4" idx="3"/>
            <a:endCxn id="9" idx="2"/>
          </p:cNvCxnSpPr>
          <p:nvPr/>
        </p:nvCxnSpPr>
        <p:spPr>
          <a:xfrm flipV="1">
            <a:off x="2454057" y="2672252"/>
            <a:ext cx="576309" cy="220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F1BE71AE-DA94-4D98-AC46-0D9139FAA64F}"/>
              </a:ext>
            </a:extLst>
          </p:cNvPr>
          <p:cNvCxnSpPr>
            <a:cxnSpLocks/>
            <a:stCxn id="3" idx="4"/>
            <a:endCxn id="2" idx="2"/>
          </p:cNvCxnSpPr>
          <p:nvPr/>
        </p:nvCxnSpPr>
        <p:spPr>
          <a:xfrm>
            <a:off x="6271031" y="1551840"/>
            <a:ext cx="774088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Cube 8">
            <a:extLst>
              <a:ext uri="{FF2B5EF4-FFF2-40B4-BE49-F238E27FC236}">
                <a16:creationId xmlns:a16="http://schemas.microsoft.com/office/drawing/2014/main" id="{B4AA673A-845C-4922-8C08-2D24424111A1}"/>
              </a:ext>
            </a:extLst>
          </p:cNvPr>
          <p:cNvSpPr/>
          <p:nvPr/>
        </p:nvSpPr>
        <p:spPr>
          <a:xfrm>
            <a:off x="3030366" y="2063922"/>
            <a:ext cx="1061207" cy="1149729"/>
          </a:xfrm>
          <a:prstGeom prst="cube">
            <a:avLst>
              <a:gd name="adj" fmla="val 6307"/>
            </a:avLst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GUI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D60149C0-BA59-4830-92EC-BCC6AF6570BE}"/>
              </a:ext>
            </a:extLst>
          </p:cNvPr>
          <p:cNvCxnSpPr>
            <a:cxnSpLocks/>
            <a:endCxn id="3" idx="2"/>
          </p:cNvCxnSpPr>
          <p:nvPr/>
        </p:nvCxnSpPr>
        <p:spPr>
          <a:xfrm flipV="1">
            <a:off x="4091573" y="1551840"/>
            <a:ext cx="691969" cy="91175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Cylinder 9">
            <a:extLst>
              <a:ext uri="{FF2B5EF4-FFF2-40B4-BE49-F238E27FC236}">
                <a16:creationId xmlns:a16="http://schemas.microsoft.com/office/drawing/2014/main" id="{5E301674-23A8-4321-B91B-6E4493B20150}"/>
              </a:ext>
            </a:extLst>
          </p:cNvPr>
          <p:cNvSpPr/>
          <p:nvPr/>
        </p:nvSpPr>
        <p:spPr>
          <a:xfrm>
            <a:off x="7045119" y="3299382"/>
            <a:ext cx="1842052" cy="1205948"/>
          </a:xfrm>
          <a:prstGeom prst="ca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Data store</a:t>
            </a:r>
          </a:p>
        </p:txBody>
      </p:sp>
      <p:sp>
        <p:nvSpPr>
          <p:cNvPr id="11" name="Cube 10">
            <a:extLst>
              <a:ext uri="{FF2B5EF4-FFF2-40B4-BE49-F238E27FC236}">
                <a16:creationId xmlns:a16="http://schemas.microsoft.com/office/drawing/2014/main" id="{E3FE335D-BA21-4535-9F8F-F6591A45ADC5}"/>
              </a:ext>
            </a:extLst>
          </p:cNvPr>
          <p:cNvSpPr/>
          <p:nvPr/>
        </p:nvSpPr>
        <p:spPr>
          <a:xfrm>
            <a:off x="4783542" y="3299382"/>
            <a:ext cx="1549245" cy="1149728"/>
          </a:xfrm>
          <a:prstGeom prst="cube">
            <a:avLst>
              <a:gd name="adj" fmla="val 6079"/>
            </a:avLst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GiftCard</a:t>
            </a:r>
            <a:r>
              <a:rPr lang="en-US" dirty="0"/>
              <a:t> Report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CE815D95-6167-424B-B39A-53529CA0A432}"/>
              </a:ext>
            </a:extLst>
          </p:cNvPr>
          <p:cNvCxnSpPr>
            <a:cxnSpLocks/>
            <a:stCxn id="11" idx="4"/>
            <a:endCxn id="10" idx="2"/>
          </p:cNvCxnSpPr>
          <p:nvPr/>
        </p:nvCxnSpPr>
        <p:spPr>
          <a:xfrm flipV="1">
            <a:off x="6262895" y="3902356"/>
            <a:ext cx="782224" cy="683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0FD6C4A0-8DCF-4628-A360-4D40CE99E38A}"/>
              </a:ext>
            </a:extLst>
          </p:cNvPr>
          <p:cNvCxnSpPr>
            <a:cxnSpLocks/>
            <a:endCxn id="11" idx="2"/>
          </p:cNvCxnSpPr>
          <p:nvPr/>
        </p:nvCxnSpPr>
        <p:spPr>
          <a:xfrm>
            <a:off x="4091573" y="2823990"/>
            <a:ext cx="691969" cy="108520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A75991C8-FD44-4227-8B56-F87210D8046E}"/>
              </a:ext>
            </a:extLst>
          </p:cNvPr>
          <p:cNvCxnSpPr>
            <a:cxnSpLocks/>
            <a:stCxn id="3" idx="3"/>
            <a:endCxn id="11" idx="1"/>
          </p:cNvCxnSpPr>
          <p:nvPr/>
        </p:nvCxnSpPr>
        <p:spPr>
          <a:xfrm flipH="1">
            <a:off x="5523219" y="2063923"/>
            <a:ext cx="4067" cy="130535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8" name="TextBox 37">
            <a:extLst>
              <a:ext uri="{FF2B5EF4-FFF2-40B4-BE49-F238E27FC236}">
                <a16:creationId xmlns:a16="http://schemas.microsoft.com/office/drawing/2014/main" id="{E7D691A5-361E-4E00-B713-97700FC3E390}"/>
              </a:ext>
            </a:extLst>
          </p:cNvPr>
          <p:cNvSpPr txBox="1"/>
          <p:nvPr/>
        </p:nvSpPr>
        <p:spPr>
          <a:xfrm>
            <a:off x="666389" y="743719"/>
            <a:ext cx="25353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Lato" panose="020F0502020204030203" pitchFamily="34" charset="0"/>
              </a:rPr>
              <a:t>Of course we want to scale this out now!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0531094F-09E6-43CF-B89A-31D6CCEEFA94}"/>
              </a:ext>
            </a:extLst>
          </p:cNvPr>
          <p:cNvSpPr txBox="1"/>
          <p:nvPr/>
        </p:nvSpPr>
        <p:spPr>
          <a:xfrm>
            <a:off x="666389" y="3948825"/>
            <a:ext cx="31489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Lato" panose="020F0502020204030203" pitchFamily="34" charset="0"/>
              </a:rPr>
              <a:t>How to set up actual exchange of messages?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006D506E-60DB-4EBE-9051-488BA9D595AB}"/>
              </a:ext>
            </a:extLst>
          </p:cNvPr>
          <p:cNvSpPr txBox="1"/>
          <p:nvPr/>
        </p:nvSpPr>
        <p:spPr>
          <a:xfrm>
            <a:off x="3456300" y="3654109"/>
            <a:ext cx="148257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Lato" panose="020F0502020204030203" pitchFamily="34" charset="0"/>
              </a:rPr>
              <a:t>Queries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4A7E19C-08C2-4AAD-A8C9-F674BF2E6036}"/>
              </a:ext>
            </a:extLst>
          </p:cNvPr>
          <p:cNvSpPr txBox="1"/>
          <p:nvPr/>
        </p:nvSpPr>
        <p:spPr>
          <a:xfrm>
            <a:off x="3456300" y="1188594"/>
            <a:ext cx="148257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Lato" panose="020F0502020204030203" pitchFamily="34" charset="0"/>
              </a:rPr>
              <a:t>Commands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C0D3CDAD-77F4-4904-BAA5-7568C17AE24F}"/>
              </a:ext>
            </a:extLst>
          </p:cNvPr>
          <p:cNvSpPr txBox="1"/>
          <p:nvPr/>
        </p:nvSpPr>
        <p:spPr>
          <a:xfrm>
            <a:off x="5230043" y="2429643"/>
            <a:ext cx="148257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Lato" panose="020F0502020204030203" pitchFamily="34" charset="0"/>
              </a:rPr>
              <a:t>Events</a:t>
            </a:r>
          </a:p>
        </p:txBody>
      </p:sp>
    </p:spTree>
    <p:extLst>
      <p:ext uri="{BB962C8B-B14F-4D97-AF65-F5344CB8AC3E}">
        <p14:creationId xmlns:p14="http://schemas.microsoft.com/office/powerpoint/2010/main" val="1482754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A21644-E96D-405B-8878-4FBA0DC4AF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Message requirements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7A470C-9FF5-42D7-AEFF-01553B9284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" indent="0">
              <a:buNone/>
            </a:pPr>
            <a:r>
              <a:rPr lang="en-US" dirty="0"/>
              <a:t>Generic requirements to make this work at scale:</a:t>
            </a:r>
          </a:p>
          <a:p>
            <a:pPr marL="45720" indent="0">
              <a:buNone/>
            </a:pPr>
            <a:endParaRPr lang="en-US" dirty="0"/>
          </a:p>
          <a:p>
            <a:r>
              <a:rPr lang="en-US" dirty="0"/>
              <a:t>Fast, efficient, asynchronous</a:t>
            </a:r>
          </a:p>
          <a:p>
            <a:r>
              <a:rPr lang="en-US" dirty="0"/>
              <a:t>Some form of load balancing</a:t>
            </a:r>
          </a:p>
          <a:p>
            <a:r>
              <a:rPr lang="en-US" dirty="0"/>
              <a:t>Dynamic scaling of nodes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995A804-6633-4A1C-83A3-FD6325475D3D}"/>
              </a:ext>
            </a:extLst>
          </p:cNvPr>
          <p:cNvSpPr/>
          <p:nvPr/>
        </p:nvSpPr>
        <p:spPr>
          <a:xfrm>
            <a:off x="1137332" y="3589588"/>
            <a:ext cx="6869336" cy="725475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45720" indent="0" algn="ctr">
              <a:buNone/>
            </a:pPr>
            <a:r>
              <a:rPr lang="en-US" b="1" dirty="0">
                <a:latin typeface="Lato" panose="020F0502020204030203" pitchFamily="34" charset="0"/>
              </a:rPr>
              <a:t>There are also a number of specific requirements for the 3 message stereotypes command, event and query!</a:t>
            </a:r>
          </a:p>
        </p:txBody>
      </p:sp>
    </p:spTree>
    <p:extLst>
      <p:ext uri="{BB962C8B-B14F-4D97-AF65-F5344CB8AC3E}">
        <p14:creationId xmlns:p14="http://schemas.microsoft.com/office/powerpoint/2010/main" val="203245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12F331-5BD1-4C2E-8800-FC1030B722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Command messages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7CA15F-32BC-4EEF-8D2D-ED5F8BEAA5A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061006" y="1643815"/>
            <a:ext cx="3566160" cy="2696765"/>
          </a:xfrm>
        </p:spPr>
        <p:txBody>
          <a:bodyPr/>
          <a:lstStyle/>
          <a:p>
            <a:r>
              <a:rPr lang="en-US" dirty="0"/>
              <a:t>Route to a single handler instance (load balancing)</a:t>
            </a:r>
          </a:p>
          <a:p>
            <a:r>
              <a:rPr lang="en-US" dirty="0"/>
              <a:t>Use consistent routing based on aggregate id</a:t>
            </a:r>
          </a:p>
          <a:p>
            <a:r>
              <a:rPr lang="en-US" dirty="0"/>
              <a:t>Associated response required by client (success/failure).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FD267D9-55E5-4E57-A308-A51D6A665A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6834" y="1747601"/>
            <a:ext cx="3822523" cy="1932599"/>
          </a:xfrm>
          <a:prstGeom prst="rect">
            <a:avLst/>
          </a:prstGeom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DECA5C35-0BC8-408C-B4B2-26D343C22B56}"/>
              </a:ext>
            </a:extLst>
          </p:cNvPr>
          <p:cNvSpPr/>
          <p:nvPr/>
        </p:nvSpPr>
        <p:spPr>
          <a:xfrm>
            <a:off x="1520687" y="1643815"/>
            <a:ext cx="983974" cy="1079507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40781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ube 36">
            <a:extLst>
              <a:ext uri="{FF2B5EF4-FFF2-40B4-BE49-F238E27FC236}">
                <a16:creationId xmlns:a16="http://schemas.microsoft.com/office/drawing/2014/main" id="{84DCF313-A2E3-4C6A-9032-EDFB71EA9B61}"/>
              </a:ext>
            </a:extLst>
          </p:cNvPr>
          <p:cNvSpPr/>
          <p:nvPr/>
        </p:nvSpPr>
        <p:spPr>
          <a:xfrm>
            <a:off x="4307722" y="2429427"/>
            <a:ext cx="1549245" cy="1149728"/>
          </a:xfrm>
          <a:prstGeom prst="cube">
            <a:avLst>
              <a:gd name="adj" fmla="val 6079"/>
            </a:avLst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6" name="Cube 35">
            <a:extLst>
              <a:ext uri="{FF2B5EF4-FFF2-40B4-BE49-F238E27FC236}">
                <a16:creationId xmlns:a16="http://schemas.microsoft.com/office/drawing/2014/main" id="{BC108B05-F4D3-4B42-A033-0199120452CB}"/>
              </a:ext>
            </a:extLst>
          </p:cNvPr>
          <p:cNvSpPr/>
          <p:nvPr/>
        </p:nvSpPr>
        <p:spPr>
          <a:xfrm>
            <a:off x="4155322" y="2571750"/>
            <a:ext cx="1549245" cy="1149728"/>
          </a:xfrm>
          <a:prstGeom prst="cube">
            <a:avLst>
              <a:gd name="adj" fmla="val 6079"/>
            </a:avLst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" name="Cube 34">
            <a:extLst>
              <a:ext uri="{FF2B5EF4-FFF2-40B4-BE49-F238E27FC236}">
                <a16:creationId xmlns:a16="http://schemas.microsoft.com/office/drawing/2014/main" id="{0BE105D6-03F3-4EAE-9563-E8F39A5F047C}"/>
              </a:ext>
            </a:extLst>
          </p:cNvPr>
          <p:cNvSpPr/>
          <p:nvPr/>
        </p:nvSpPr>
        <p:spPr>
          <a:xfrm>
            <a:off x="4018036" y="2714073"/>
            <a:ext cx="1549245" cy="1149728"/>
          </a:xfrm>
          <a:prstGeom prst="cube">
            <a:avLst>
              <a:gd name="adj" fmla="val 6079"/>
            </a:avLst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Cube 27">
            <a:extLst>
              <a:ext uri="{FF2B5EF4-FFF2-40B4-BE49-F238E27FC236}">
                <a16:creationId xmlns:a16="http://schemas.microsoft.com/office/drawing/2014/main" id="{730D8FFA-9C00-406B-82FA-3EDF34A89E61}"/>
              </a:ext>
            </a:extLst>
          </p:cNvPr>
          <p:cNvSpPr/>
          <p:nvPr/>
        </p:nvSpPr>
        <p:spPr>
          <a:xfrm>
            <a:off x="2242721" y="1465439"/>
            <a:ext cx="1061207" cy="1149729"/>
          </a:xfrm>
          <a:prstGeom prst="cube">
            <a:avLst>
              <a:gd name="adj" fmla="val 6307"/>
            </a:avLst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Cube 23">
            <a:extLst>
              <a:ext uri="{FF2B5EF4-FFF2-40B4-BE49-F238E27FC236}">
                <a16:creationId xmlns:a16="http://schemas.microsoft.com/office/drawing/2014/main" id="{6C085AD3-F1BF-4A55-832B-92ECC0E3CC47}"/>
              </a:ext>
            </a:extLst>
          </p:cNvPr>
          <p:cNvSpPr/>
          <p:nvPr/>
        </p:nvSpPr>
        <p:spPr>
          <a:xfrm>
            <a:off x="4186913" y="211403"/>
            <a:ext cx="1549245" cy="1085923"/>
          </a:xfrm>
          <a:prstGeom prst="cube">
            <a:avLst>
              <a:gd name="adj" fmla="val 5687"/>
            </a:avLst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Cube 22">
            <a:extLst>
              <a:ext uri="{FF2B5EF4-FFF2-40B4-BE49-F238E27FC236}">
                <a16:creationId xmlns:a16="http://schemas.microsoft.com/office/drawing/2014/main" id="{1D3C149A-BFFE-4E21-89F1-CBEB86EB57ED}"/>
              </a:ext>
            </a:extLst>
          </p:cNvPr>
          <p:cNvSpPr/>
          <p:nvPr/>
        </p:nvSpPr>
        <p:spPr>
          <a:xfrm>
            <a:off x="4024033" y="367337"/>
            <a:ext cx="1549245" cy="1085923"/>
          </a:xfrm>
          <a:prstGeom prst="cube">
            <a:avLst>
              <a:gd name="adj" fmla="val 5687"/>
            </a:avLst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Cylinder 1">
            <a:extLst>
              <a:ext uri="{FF2B5EF4-FFF2-40B4-BE49-F238E27FC236}">
                <a16:creationId xmlns:a16="http://schemas.microsoft.com/office/drawing/2014/main" id="{781C013B-8D8D-400F-9F9D-80F82F22062C}"/>
              </a:ext>
            </a:extLst>
          </p:cNvPr>
          <p:cNvSpPr/>
          <p:nvPr/>
        </p:nvSpPr>
        <p:spPr>
          <a:xfrm>
            <a:off x="6133210" y="501131"/>
            <a:ext cx="1842052" cy="1205948"/>
          </a:xfrm>
          <a:prstGeom prst="ca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Data store</a:t>
            </a:r>
          </a:p>
        </p:txBody>
      </p:sp>
      <p:sp>
        <p:nvSpPr>
          <p:cNvPr id="3" name="Cube 2">
            <a:extLst>
              <a:ext uri="{FF2B5EF4-FFF2-40B4-BE49-F238E27FC236}">
                <a16:creationId xmlns:a16="http://schemas.microsoft.com/office/drawing/2014/main" id="{7FC19B99-F4C5-4608-A3B9-88905A0F9064}"/>
              </a:ext>
            </a:extLst>
          </p:cNvPr>
          <p:cNvSpPr/>
          <p:nvPr/>
        </p:nvSpPr>
        <p:spPr>
          <a:xfrm>
            <a:off x="3871633" y="530265"/>
            <a:ext cx="1549245" cy="1085923"/>
          </a:xfrm>
          <a:prstGeom prst="cube">
            <a:avLst>
              <a:gd name="adj" fmla="val 5687"/>
            </a:avLst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GiftCard</a:t>
            </a:r>
            <a:r>
              <a:rPr lang="en-US" dirty="0"/>
              <a:t> Aggregate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1E6F3C6-0D83-43C8-84CA-D9EC5734E12D}"/>
              </a:ext>
            </a:extLst>
          </p:cNvPr>
          <p:cNvSpPr/>
          <p:nvPr/>
        </p:nvSpPr>
        <p:spPr>
          <a:xfrm>
            <a:off x="349452" y="1865598"/>
            <a:ext cx="1192696" cy="722244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Browser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8500FAFA-AA41-486A-80BA-F374D9162B3D}"/>
              </a:ext>
            </a:extLst>
          </p:cNvPr>
          <p:cNvCxnSpPr>
            <a:cxnSpLocks/>
            <a:stCxn id="4" idx="3"/>
            <a:endCxn id="9" idx="2"/>
          </p:cNvCxnSpPr>
          <p:nvPr/>
        </p:nvCxnSpPr>
        <p:spPr>
          <a:xfrm flipV="1">
            <a:off x="1542148" y="2224517"/>
            <a:ext cx="576309" cy="220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F1BE71AE-DA94-4D98-AC46-0D9139FAA64F}"/>
              </a:ext>
            </a:extLst>
          </p:cNvPr>
          <p:cNvCxnSpPr>
            <a:cxnSpLocks/>
            <a:stCxn id="3" idx="4"/>
            <a:endCxn id="2" idx="2"/>
          </p:cNvCxnSpPr>
          <p:nvPr/>
        </p:nvCxnSpPr>
        <p:spPr>
          <a:xfrm>
            <a:off x="5359122" y="1104105"/>
            <a:ext cx="774088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Cube 8">
            <a:extLst>
              <a:ext uri="{FF2B5EF4-FFF2-40B4-BE49-F238E27FC236}">
                <a16:creationId xmlns:a16="http://schemas.microsoft.com/office/drawing/2014/main" id="{B4AA673A-845C-4922-8C08-2D24424111A1}"/>
              </a:ext>
            </a:extLst>
          </p:cNvPr>
          <p:cNvSpPr/>
          <p:nvPr/>
        </p:nvSpPr>
        <p:spPr>
          <a:xfrm>
            <a:off x="2118457" y="1616187"/>
            <a:ext cx="1061207" cy="1149729"/>
          </a:xfrm>
          <a:prstGeom prst="cube">
            <a:avLst>
              <a:gd name="adj" fmla="val 6307"/>
            </a:avLst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GUI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D60149C0-BA59-4830-92EC-BCC6AF6570BE}"/>
              </a:ext>
            </a:extLst>
          </p:cNvPr>
          <p:cNvCxnSpPr>
            <a:cxnSpLocks/>
            <a:endCxn id="3" idx="2"/>
          </p:cNvCxnSpPr>
          <p:nvPr/>
        </p:nvCxnSpPr>
        <p:spPr>
          <a:xfrm flipV="1">
            <a:off x="3179664" y="1104105"/>
            <a:ext cx="691969" cy="91175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Cylinder 9">
            <a:extLst>
              <a:ext uri="{FF2B5EF4-FFF2-40B4-BE49-F238E27FC236}">
                <a16:creationId xmlns:a16="http://schemas.microsoft.com/office/drawing/2014/main" id="{5E301674-23A8-4321-B91B-6E4493B20150}"/>
              </a:ext>
            </a:extLst>
          </p:cNvPr>
          <p:cNvSpPr/>
          <p:nvPr/>
        </p:nvSpPr>
        <p:spPr>
          <a:xfrm>
            <a:off x="6133210" y="2851647"/>
            <a:ext cx="1842052" cy="1205948"/>
          </a:xfrm>
          <a:prstGeom prst="ca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Data store</a:t>
            </a:r>
          </a:p>
        </p:txBody>
      </p:sp>
      <p:sp>
        <p:nvSpPr>
          <p:cNvPr id="11" name="Cube 10">
            <a:extLst>
              <a:ext uri="{FF2B5EF4-FFF2-40B4-BE49-F238E27FC236}">
                <a16:creationId xmlns:a16="http://schemas.microsoft.com/office/drawing/2014/main" id="{E3FE335D-BA21-4535-9F8F-F6591A45ADC5}"/>
              </a:ext>
            </a:extLst>
          </p:cNvPr>
          <p:cNvSpPr/>
          <p:nvPr/>
        </p:nvSpPr>
        <p:spPr>
          <a:xfrm>
            <a:off x="3871633" y="2851647"/>
            <a:ext cx="1549245" cy="1149728"/>
          </a:xfrm>
          <a:prstGeom prst="cube">
            <a:avLst>
              <a:gd name="adj" fmla="val 6079"/>
            </a:avLst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GiftCard</a:t>
            </a:r>
            <a:r>
              <a:rPr lang="en-US" dirty="0"/>
              <a:t> Overview Report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CE815D95-6167-424B-B39A-53529CA0A432}"/>
              </a:ext>
            </a:extLst>
          </p:cNvPr>
          <p:cNvCxnSpPr>
            <a:cxnSpLocks/>
            <a:stCxn id="11" idx="4"/>
            <a:endCxn id="10" idx="2"/>
          </p:cNvCxnSpPr>
          <p:nvPr/>
        </p:nvCxnSpPr>
        <p:spPr>
          <a:xfrm flipV="1">
            <a:off x="5350986" y="3454621"/>
            <a:ext cx="782224" cy="683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0FD6C4A0-8DCF-4628-A360-4D40CE99E38A}"/>
              </a:ext>
            </a:extLst>
          </p:cNvPr>
          <p:cNvCxnSpPr>
            <a:cxnSpLocks/>
            <a:endCxn id="11" idx="2"/>
          </p:cNvCxnSpPr>
          <p:nvPr/>
        </p:nvCxnSpPr>
        <p:spPr>
          <a:xfrm>
            <a:off x="3179664" y="2376255"/>
            <a:ext cx="691969" cy="1085202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A75991C8-FD44-4227-8B56-F87210D8046E}"/>
              </a:ext>
            </a:extLst>
          </p:cNvPr>
          <p:cNvCxnSpPr>
            <a:cxnSpLocks/>
            <a:stCxn id="3" idx="3"/>
            <a:endCxn id="11" idx="1"/>
          </p:cNvCxnSpPr>
          <p:nvPr/>
        </p:nvCxnSpPr>
        <p:spPr>
          <a:xfrm flipH="1">
            <a:off x="4611310" y="1616188"/>
            <a:ext cx="4067" cy="130535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006D506E-60DB-4EBE-9051-488BA9D595AB}"/>
              </a:ext>
            </a:extLst>
          </p:cNvPr>
          <p:cNvSpPr txBox="1"/>
          <p:nvPr/>
        </p:nvSpPr>
        <p:spPr>
          <a:xfrm>
            <a:off x="2544391" y="3206374"/>
            <a:ext cx="148257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Lato" panose="020F0502020204030203" pitchFamily="34" charset="0"/>
              </a:rPr>
              <a:t>Queries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4A7E19C-08C2-4AAD-A8C9-F674BF2E6036}"/>
              </a:ext>
            </a:extLst>
          </p:cNvPr>
          <p:cNvSpPr txBox="1"/>
          <p:nvPr/>
        </p:nvSpPr>
        <p:spPr>
          <a:xfrm>
            <a:off x="2544391" y="740859"/>
            <a:ext cx="148257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Lato" panose="020F0502020204030203" pitchFamily="34" charset="0"/>
              </a:rPr>
              <a:t>Commands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C0D3CDAD-77F4-4904-BAA5-7568C17AE24F}"/>
              </a:ext>
            </a:extLst>
          </p:cNvPr>
          <p:cNvSpPr txBox="1"/>
          <p:nvPr/>
        </p:nvSpPr>
        <p:spPr>
          <a:xfrm>
            <a:off x="4504804" y="1912547"/>
            <a:ext cx="148257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chemeClr val="bg1"/>
                </a:solidFill>
                <a:latin typeface="Lato" panose="020F0502020204030203" pitchFamily="34" charset="0"/>
              </a:rPr>
              <a:t>Events</a:t>
            </a:r>
          </a:p>
        </p:txBody>
      </p:sp>
      <p:sp>
        <p:nvSpPr>
          <p:cNvPr id="27" name="Cube 26">
            <a:extLst>
              <a:ext uri="{FF2B5EF4-FFF2-40B4-BE49-F238E27FC236}">
                <a16:creationId xmlns:a16="http://schemas.microsoft.com/office/drawing/2014/main" id="{90DA2831-E8CF-4B4F-90AD-C3B1A738050E}"/>
              </a:ext>
            </a:extLst>
          </p:cNvPr>
          <p:cNvSpPr/>
          <p:nvPr/>
        </p:nvSpPr>
        <p:spPr>
          <a:xfrm>
            <a:off x="4861686" y="4172982"/>
            <a:ext cx="1549245" cy="1149728"/>
          </a:xfrm>
          <a:prstGeom prst="cube">
            <a:avLst>
              <a:gd name="adj" fmla="val 6079"/>
            </a:avLst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Cube 28">
            <a:extLst>
              <a:ext uri="{FF2B5EF4-FFF2-40B4-BE49-F238E27FC236}">
                <a16:creationId xmlns:a16="http://schemas.microsoft.com/office/drawing/2014/main" id="{18741423-7193-4591-AFF1-05078E0DFD83}"/>
              </a:ext>
            </a:extLst>
          </p:cNvPr>
          <p:cNvSpPr/>
          <p:nvPr/>
        </p:nvSpPr>
        <p:spPr>
          <a:xfrm>
            <a:off x="4709286" y="4315305"/>
            <a:ext cx="1549245" cy="1149728"/>
          </a:xfrm>
          <a:prstGeom prst="cube">
            <a:avLst>
              <a:gd name="adj" fmla="val 6079"/>
            </a:avLst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Cube 29">
            <a:extLst>
              <a:ext uri="{FF2B5EF4-FFF2-40B4-BE49-F238E27FC236}">
                <a16:creationId xmlns:a16="http://schemas.microsoft.com/office/drawing/2014/main" id="{4DCACF57-CEB0-41FB-A90C-6FF5760F7FA3}"/>
              </a:ext>
            </a:extLst>
          </p:cNvPr>
          <p:cNvSpPr/>
          <p:nvPr/>
        </p:nvSpPr>
        <p:spPr>
          <a:xfrm>
            <a:off x="4572000" y="4457628"/>
            <a:ext cx="1549245" cy="1149728"/>
          </a:xfrm>
          <a:prstGeom prst="cube">
            <a:avLst>
              <a:gd name="adj" fmla="val 6079"/>
            </a:avLst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Cylinder 30">
            <a:extLst>
              <a:ext uri="{FF2B5EF4-FFF2-40B4-BE49-F238E27FC236}">
                <a16:creationId xmlns:a16="http://schemas.microsoft.com/office/drawing/2014/main" id="{8C20121A-BDF8-4C13-B51D-8C538746CE27}"/>
              </a:ext>
            </a:extLst>
          </p:cNvPr>
          <p:cNvSpPr/>
          <p:nvPr/>
        </p:nvSpPr>
        <p:spPr>
          <a:xfrm>
            <a:off x="6687174" y="4595202"/>
            <a:ext cx="1842052" cy="1205948"/>
          </a:xfrm>
          <a:prstGeom prst="ca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Data store</a:t>
            </a:r>
          </a:p>
        </p:txBody>
      </p:sp>
      <p:sp>
        <p:nvSpPr>
          <p:cNvPr id="32" name="Cube 31">
            <a:extLst>
              <a:ext uri="{FF2B5EF4-FFF2-40B4-BE49-F238E27FC236}">
                <a16:creationId xmlns:a16="http://schemas.microsoft.com/office/drawing/2014/main" id="{2735292B-F186-4C28-B7B9-EF395011C097}"/>
              </a:ext>
            </a:extLst>
          </p:cNvPr>
          <p:cNvSpPr/>
          <p:nvPr/>
        </p:nvSpPr>
        <p:spPr>
          <a:xfrm>
            <a:off x="4425597" y="4595202"/>
            <a:ext cx="1549245" cy="1149728"/>
          </a:xfrm>
          <a:prstGeom prst="cube">
            <a:avLst>
              <a:gd name="adj" fmla="val 6079"/>
            </a:avLst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/>
              <a:t>GiftCard</a:t>
            </a:r>
            <a:r>
              <a:rPr lang="en-US" dirty="0"/>
              <a:t> Detail Report</a:t>
            </a:r>
          </a:p>
        </p:txBody>
      </p: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CFA39732-9F02-4BF5-A7BE-3462D2E8A2A7}"/>
              </a:ext>
            </a:extLst>
          </p:cNvPr>
          <p:cNvCxnSpPr>
            <a:cxnSpLocks/>
            <a:stCxn id="32" idx="4"/>
            <a:endCxn id="31" idx="2"/>
          </p:cNvCxnSpPr>
          <p:nvPr/>
        </p:nvCxnSpPr>
        <p:spPr>
          <a:xfrm flipV="1">
            <a:off x="5904950" y="5198176"/>
            <a:ext cx="782224" cy="683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B601B63D-8071-46E3-8A93-2B0C66791BD7}"/>
              </a:ext>
            </a:extLst>
          </p:cNvPr>
          <p:cNvCxnSpPr>
            <a:cxnSpLocks/>
          </p:cNvCxnSpPr>
          <p:nvPr/>
        </p:nvCxnSpPr>
        <p:spPr>
          <a:xfrm>
            <a:off x="2657311" y="2817661"/>
            <a:ext cx="0" cy="207250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B5651D40-975F-484D-8CC0-1B0FAB6E8BAE}"/>
              </a:ext>
            </a:extLst>
          </p:cNvPr>
          <p:cNvCxnSpPr>
            <a:cxnSpLocks/>
            <a:endCxn id="32" idx="2"/>
          </p:cNvCxnSpPr>
          <p:nvPr/>
        </p:nvCxnSpPr>
        <p:spPr>
          <a:xfrm>
            <a:off x="2688461" y="4890169"/>
            <a:ext cx="1737136" cy="31484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F834AD8E-8FCA-414D-AA5C-C9BD6B512B7B}"/>
              </a:ext>
            </a:extLst>
          </p:cNvPr>
          <p:cNvCxnSpPr>
            <a:cxnSpLocks/>
          </p:cNvCxnSpPr>
          <p:nvPr/>
        </p:nvCxnSpPr>
        <p:spPr>
          <a:xfrm>
            <a:off x="4767777" y="1616188"/>
            <a:ext cx="716131" cy="299704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00545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12F331-5BD1-4C2E-8800-FC1030B722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Event messages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7CA15F-32BC-4EEF-8D2D-ED5F8BEAA5A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061006" y="1643815"/>
            <a:ext cx="3566160" cy="2696765"/>
          </a:xfrm>
        </p:spPr>
        <p:txBody>
          <a:bodyPr/>
          <a:lstStyle/>
          <a:p>
            <a:r>
              <a:rPr lang="en-US" dirty="0"/>
              <a:t>In this case, each event should lead to 1 update on data store (competing consumer).</a:t>
            </a:r>
          </a:p>
          <a:p>
            <a:pPr marL="45720" indent="0">
              <a:buNone/>
            </a:pPr>
            <a:endParaRPr lang="en-US" dirty="0"/>
          </a:p>
          <a:p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FD267D9-55E5-4E57-A308-A51D6A665A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6834" y="1747601"/>
            <a:ext cx="3822523" cy="1932599"/>
          </a:xfrm>
          <a:prstGeom prst="rect">
            <a:avLst/>
          </a:prstGeom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DECA5C35-0BC8-408C-B4B2-26D343C22B56}"/>
              </a:ext>
            </a:extLst>
          </p:cNvPr>
          <p:cNvSpPr/>
          <p:nvPr/>
        </p:nvSpPr>
        <p:spPr>
          <a:xfrm>
            <a:off x="2226365" y="2031996"/>
            <a:ext cx="983974" cy="1079507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036055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36D4045-056C-428E-9D90-848C4F79A7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3910" y="1436445"/>
            <a:ext cx="4548884" cy="311150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412F331-5BD1-4C2E-8800-FC1030B722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Event messages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7CA15F-32BC-4EEF-8D2D-ED5F8BEAA5A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061006" y="1643815"/>
            <a:ext cx="3566160" cy="2696765"/>
          </a:xfrm>
        </p:spPr>
        <p:txBody>
          <a:bodyPr/>
          <a:lstStyle/>
          <a:p>
            <a:r>
              <a:rPr lang="en-US" dirty="0"/>
              <a:t>The general rule: handled once by every logical event handler.</a:t>
            </a:r>
          </a:p>
          <a:p>
            <a:endParaRPr lang="en-US" dirty="0"/>
          </a:p>
          <a:p>
            <a:pPr marL="45720" indent="0">
              <a:buNone/>
            </a:pPr>
            <a:endParaRPr lang="en-US" dirty="0"/>
          </a:p>
          <a:p>
            <a:endParaRPr lang="en-US" dirty="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DECA5C35-0BC8-408C-B4B2-26D343C22B56}"/>
              </a:ext>
            </a:extLst>
          </p:cNvPr>
          <p:cNvSpPr/>
          <p:nvPr/>
        </p:nvSpPr>
        <p:spPr>
          <a:xfrm>
            <a:off x="2445026" y="2019572"/>
            <a:ext cx="983974" cy="1079507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399459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12F331-5BD1-4C2E-8800-FC1030B722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Event messages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7CA15F-32BC-4EEF-8D2D-ED5F8BEAA5A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061006" y="1643816"/>
            <a:ext cx="3566160" cy="1699868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The general rule: handled once by every logical event handler.</a:t>
            </a:r>
          </a:p>
          <a:p>
            <a:r>
              <a:rPr lang="en-US" dirty="0"/>
              <a:t>Parallel processing is desirable, but should follow a sequencing policy.</a:t>
            </a:r>
          </a:p>
          <a:p>
            <a:pPr marL="45720" indent="0">
              <a:buNone/>
            </a:pPr>
            <a:endParaRPr lang="en-US" dirty="0"/>
          </a:p>
          <a:p>
            <a:endParaRPr lang="en-US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FCE6729-E12B-43AD-9911-C7DC80057385}"/>
              </a:ext>
            </a:extLst>
          </p:cNvPr>
          <p:cNvCxnSpPr>
            <a:cxnSpLocks/>
          </p:cNvCxnSpPr>
          <p:nvPr/>
        </p:nvCxnSpPr>
        <p:spPr>
          <a:xfrm>
            <a:off x="1030505" y="2404193"/>
            <a:ext cx="1101969" cy="15631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C0D2DF5E-1A87-48E7-830F-D7AEA622645A}"/>
              </a:ext>
            </a:extLst>
          </p:cNvPr>
          <p:cNvSpPr txBox="1"/>
          <p:nvPr/>
        </p:nvSpPr>
        <p:spPr>
          <a:xfrm>
            <a:off x="944536" y="2461054"/>
            <a:ext cx="118793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  <a:latin typeface="Lato" panose="020F0502020204030203" pitchFamily="34" charset="0"/>
              </a:rPr>
              <a:t>Event stream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667B94F-FF82-442B-86C0-6A2AD9554670}"/>
              </a:ext>
            </a:extLst>
          </p:cNvPr>
          <p:cNvSpPr/>
          <p:nvPr/>
        </p:nvSpPr>
        <p:spPr>
          <a:xfrm>
            <a:off x="1030505" y="2174846"/>
            <a:ext cx="211015" cy="188117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latin typeface="Lato" panose="020F0502020204030203" pitchFamily="34" charset="0"/>
              </a:rPr>
              <a:t>1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8CA0D61-AAE8-46CA-ACF3-388A27DADAE6}"/>
              </a:ext>
            </a:extLst>
          </p:cNvPr>
          <p:cNvSpPr/>
          <p:nvPr/>
        </p:nvSpPr>
        <p:spPr>
          <a:xfrm>
            <a:off x="1296227" y="2174846"/>
            <a:ext cx="211015" cy="188117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latin typeface="Lato" panose="020F0502020204030203" pitchFamily="34" charset="0"/>
              </a:rPr>
              <a:t>2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CE63F08-4D5C-423D-B719-1C0F665C35EC}"/>
              </a:ext>
            </a:extLst>
          </p:cNvPr>
          <p:cNvSpPr/>
          <p:nvPr/>
        </p:nvSpPr>
        <p:spPr>
          <a:xfrm>
            <a:off x="1561949" y="2174846"/>
            <a:ext cx="211015" cy="188117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latin typeface="Lato" panose="020F0502020204030203" pitchFamily="34" charset="0"/>
              </a:rPr>
              <a:t>3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2679C6C-E25A-425F-80AF-DF90E0E54CD4}"/>
              </a:ext>
            </a:extLst>
          </p:cNvPr>
          <p:cNvSpPr/>
          <p:nvPr/>
        </p:nvSpPr>
        <p:spPr>
          <a:xfrm>
            <a:off x="1827671" y="2174846"/>
            <a:ext cx="211015" cy="188117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latin typeface="Lato" panose="020F0502020204030203" pitchFamily="34" charset="0"/>
              </a:rPr>
              <a:t>4</a:t>
            </a: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0F470D05-9663-47EF-AEFB-B52B693ADFDD}"/>
              </a:ext>
            </a:extLst>
          </p:cNvPr>
          <p:cNvCxnSpPr>
            <a:cxnSpLocks/>
          </p:cNvCxnSpPr>
          <p:nvPr/>
        </p:nvCxnSpPr>
        <p:spPr>
          <a:xfrm>
            <a:off x="2187181" y="2294530"/>
            <a:ext cx="369467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Rectangle 13">
            <a:extLst>
              <a:ext uri="{FF2B5EF4-FFF2-40B4-BE49-F238E27FC236}">
                <a16:creationId xmlns:a16="http://schemas.microsoft.com/office/drawing/2014/main" id="{858C309A-8088-4D9A-9487-C83C7D214440}"/>
              </a:ext>
            </a:extLst>
          </p:cNvPr>
          <p:cNvSpPr/>
          <p:nvPr/>
        </p:nvSpPr>
        <p:spPr>
          <a:xfrm>
            <a:off x="2556648" y="1882617"/>
            <a:ext cx="1893281" cy="870944"/>
          </a:xfrm>
          <a:prstGeom prst="rect">
            <a:avLst/>
          </a:prstGeom>
          <a:noFill/>
          <a:ln w="12700"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71B8481B-5361-4890-9460-56E480852991}"/>
              </a:ext>
            </a:extLst>
          </p:cNvPr>
          <p:cNvCxnSpPr>
            <a:cxnSpLocks/>
          </p:cNvCxnSpPr>
          <p:nvPr/>
        </p:nvCxnSpPr>
        <p:spPr>
          <a:xfrm>
            <a:off x="2656490" y="2676037"/>
            <a:ext cx="779582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7707E156-3C89-4E68-8D8E-C517D0D51B13}"/>
              </a:ext>
            </a:extLst>
          </p:cNvPr>
          <p:cNvCxnSpPr>
            <a:cxnSpLocks/>
          </p:cNvCxnSpPr>
          <p:nvPr/>
        </p:nvCxnSpPr>
        <p:spPr>
          <a:xfrm>
            <a:off x="2659414" y="2417683"/>
            <a:ext cx="776659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6D7CB888-29C0-4565-891C-77D5C957D239}"/>
              </a:ext>
            </a:extLst>
          </p:cNvPr>
          <p:cNvCxnSpPr>
            <a:cxnSpLocks/>
          </p:cNvCxnSpPr>
          <p:nvPr/>
        </p:nvCxnSpPr>
        <p:spPr>
          <a:xfrm>
            <a:off x="2661948" y="2156063"/>
            <a:ext cx="774124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DF9E0DFD-7C8D-4CC5-9FB4-79041C3DF0F2}"/>
              </a:ext>
            </a:extLst>
          </p:cNvPr>
          <p:cNvSpPr/>
          <p:nvPr/>
        </p:nvSpPr>
        <p:spPr>
          <a:xfrm>
            <a:off x="2661948" y="2198400"/>
            <a:ext cx="211015" cy="188117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latin typeface="Lato" panose="020F0502020204030203" pitchFamily="34" charset="0"/>
              </a:rPr>
              <a:t>1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A8CE43E-EDD6-4427-BBD9-FD6360A5849D}"/>
              </a:ext>
            </a:extLst>
          </p:cNvPr>
          <p:cNvSpPr/>
          <p:nvPr/>
        </p:nvSpPr>
        <p:spPr>
          <a:xfrm>
            <a:off x="2927670" y="2198400"/>
            <a:ext cx="211015" cy="188117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latin typeface="Lato" panose="020F0502020204030203" pitchFamily="34" charset="0"/>
              </a:rPr>
              <a:t>2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C358F16-AFBE-4BDD-BA6A-A8C6A497CAF1}"/>
              </a:ext>
            </a:extLst>
          </p:cNvPr>
          <p:cNvSpPr/>
          <p:nvPr/>
        </p:nvSpPr>
        <p:spPr>
          <a:xfrm>
            <a:off x="2661948" y="1932828"/>
            <a:ext cx="211015" cy="188117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latin typeface="Lato" panose="020F0502020204030203" pitchFamily="34" charset="0"/>
              </a:rPr>
              <a:t>3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76C2D21-2B60-4DFF-A21E-9C4AD86BEFEA}"/>
              </a:ext>
            </a:extLst>
          </p:cNvPr>
          <p:cNvSpPr/>
          <p:nvPr/>
        </p:nvSpPr>
        <p:spPr>
          <a:xfrm>
            <a:off x="2661948" y="2455321"/>
            <a:ext cx="211015" cy="188117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latin typeface="Lato" panose="020F0502020204030203" pitchFamily="34" charset="0"/>
              </a:rPr>
              <a:t>4</a:t>
            </a:r>
          </a:p>
        </p:txBody>
      </p:sp>
      <p:sp>
        <p:nvSpPr>
          <p:cNvPr id="23" name="Content Placeholder 3">
            <a:extLst>
              <a:ext uri="{FF2B5EF4-FFF2-40B4-BE49-F238E27FC236}">
                <a16:creationId xmlns:a16="http://schemas.microsoft.com/office/drawing/2014/main" id="{E7676928-E006-4420-80AE-F76BC143BD7D}"/>
              </a:ext>
            </a:extLst>
          </p:cNvPr>
          <p:cNvSpPr txBox="1">
            <a:spLocks/>
          </p:cNvSpPr>
          <p:nvPr/>
        </p:nvSpPr>
        <p:spPr>
          <a:xfrm>
            <a:off x="914400" y="3239244"/>
            <a:ext cx="3566160" cy="11557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20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1pPr>
            <a:lvl2pPr marL="50292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8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2pPr>
            <a:lvl3pPr marL="6858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6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3pPr>
            <a:lvl4pPr marL="9144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4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4pPr>
            <a:lvl5pPr marL="11430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4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002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288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574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dirty="0"/>
              <a:t>"3" may get processed before "2"</a:t>
            </a:r>
          </a:p>
          <a:p>
            <a:r>
              <a:rPr lang="en-US" sz="1600" dirty="0"/>
              <a:t>If "2" is "Create Card X" and "3" is "Redeem Card X" this may fail</a:t>
            </a:r>
          </a:p>
        </p:txBody>
      </p:sp>
    </p:spTree>
    <p:extLst>
      <p:ext uri="{BB962C8B-B14F-4D97-AF65-F5344CB8AC3E}">
        <p14:creationId xmlns:p14="http://schemas.microsoft.com/office/powerpoint/2010/main" val="426360301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12F331-5BD1-4C2E-8800-FC1030B722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Event messages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7CA15F-32BC-4EEF-8D2D-ED5F8BEAA5A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061006" y="1643816"/>
            <a:ext cx="3566160" cy="2699584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The general rule: handled once by every logical event handler.</a:t>
            </a:r>
          </a:p>
          <a:p>
            <a:r>
              <a:rPr lang="en-US" dirty="0"/>
              <a:t>Parallel processing is desirable, but should follow a sequencing policy.</a:t>
            </a:r>
          </a:p>
          <a:p>
            <a:r>
              <a:rPr lang="en-US" dirty="0"/>
              <a:t>Event </a:t>
            </a:r>
            <a:r>
              <a:rPr lang="en-US" i="1" dirty="0"/>
              <a:t>replay</a:t>
            </a:r>
            <a:r>
              <a:rPr lang="en-US" dirty="0"/>
              <a:t> is a very convenient feature to initialize  new read models.</a:t>
            </a:r>
          </a:p>
          <a:p>
            <a:pPr marL="45720" indent="0">
              <a:buNone/>
            </a:pPr>
            <a:endParaRPr lang="en-US" dirty="0"/>
          </a:p>
          <a:p>
            <a:endParaRPr lang="en-US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9D6DB428-65E1-447D-9FB1-BB605C027B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3910" y="1436445"/>
            <a:ext cx="4548884" cy="3111504"/>
          </a:xfrm>
          <a:prstGeom prst="rect">
            <a:avLst/>
          </a:prstGeom>
        </p:spPr>
      </p:pic>
      <p:sp>
        <p:nvSpPr>
          <p:cNvPr id="3" name="Arrow: Right 2">
            <a:extLst>
              <a:ext uri="{FF2B5EF4-FFF2-40B4-BE49-F238E27FC236}">
                <a16:creationId xmlns:a16="http://schemas.microsoft.com/office/drawing/2014/main" id="{EE081AD3-7BDA-41E6-92F9-C86D773B3037}"/>
              </a:ext>
            </a:extLst>
          </p:cNvPr>
          <p:cNvSpPr/>
          <p:nvPr/>
        </p:nvSpPr>
        <p:spPr>
          <a:xfrm>
            <a:off x="238540" y="3420342"/>
            <a:ext cx="2375452" cy="1321904"/>
          </a:xfrm>
          <a:prstGeom prst="rightArrow">
            <a:avLst>
              <a:gd name="adj1" fmla="val 68045"/>
              <a:gd name="adj2" fmla="val 50000"/>
            </a:avLst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latin typeface="Lato" panose="020F0502020204030203" pitchFamily="34" charset="0"/>
              </a:rPr>
              <a:t>What if this is introduced while the system is already in use?</a:t>
            </a:r>
          </a:p>
        </p:txBody>
      </p:sp>
    </p:spTree>
    <p:extLst>
      <p:ext uri="{BB962C8B-B14F-4D97-AF65-F5344CB8AC3E}">
        <p14:creationId xmlns:p14="http://schemas.microsoft.com/office/powerpoint/2010/main" val="226765049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12F331-5BD1-4C2E-8800-FC1030B722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Query messages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7CA15F-32BC-4EEF-8D2D-ED5F8BEAA5A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061006" y="1643815"/>
            <a:ext cx="3566160" cy="2696765"/>
          </a:xfrm>
        </p:spPr>
        <p:txBody>
          <a:bodyPr/>
          <a:lstStyle/>
          <a:p>
            <a:r>
              <a:rPr lang="en-US" dirty="0"/>
              <a:t>Route to a single handler instance (load balancing)</a:t>
            </a:r>
          </a:p>
          <a:p>
            <a:r>
              <a:rPr lang="en-US" dirty="0"/>
              <a:t>Associated response required by client.</a:t>
            </a:r>
          </a:p>
          <a:p>
            <a:r>
              <a:rPr lang="en-US" dirty="0"/>
              <a:t>More advanced query patterns could also occur (scatter-gather).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FD267D9-55E5-4E57-A308-A51D6A665A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6834" y="1747601"/>
            <a:ext cx="3822523" cy="1932599"/>
          </a:xfrm>
          <a:prstGeom prst="rect">
            <a:avLst/>
          </a:prstGeom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DECA5C35-0BC8-408C-B4B2-26D343C22B56}"/>
              </a:ext>
            </a:extLst>
          </p:cNvPr>
          <p:cNvSpPr/>
          <p:nvPr/>
        </p:nvSpPr>
        <p:spPr>
          <a:xfrm>
            <a:off x="1520687" y="2713900"/>
            <a:ext cx="983974" cy="1079507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74151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0DAE8665-F57B-4C05-B9A2-C2FB96ED723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Generic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5525AEFD-0B89-488D-B8A6-2F9D47BDFB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Stereotype-specific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8A21644-E96D-405B-8878-4FBA0DC4AF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Message requirements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D9F7A6B6-ADB2-434B-BEE0-AE76460AFF33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n-US" dirty="0"/>
              <a:t>Fast, efficient, asynchronous</a:t>
            </a:r>
          </a:p>
          <a:p>
            <a:r>
              <a:rPr lang="en-US" dirty="0"/>
              <a:t>Some form of load balancing</a:t>
            </a:r>
          </a:p>
          <a:p>
            <a:r>
              <a:rPr lang="en-US" dirty="0"/>
              <a:t>Dynamic scaling of nodes</a:t>
            </a:r>
          </a:p>
          <a:p>
            <a:endParaRPr lang="en-US" dirty="0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12A0735B-3F7F-46B0-AC36-88BFA5485AEC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681727" y="1826978"/>
            <a:ext cx="3566160" cy="2868466"/>
          </a:xfrm>
        </p:spPr>
        <p:txBody>
          <a:bodyPr>
            <a:normAutofit lnSpcReduction="10000"/>
          </a:bodyPr>
          <a:lstStyle/>
          <a:p>
            <a:r>
              <a:rPr lang="en-US" b="1" dirty="0"/>
              <a:t>Commands:</a:t>
            </a:r>
            <a:r>
              <a:rPr lang="en-US" dirty="0"/>
              <a:t> single execution consistent routing, responses</a:t>
            </a:r>
          </a:p>
          <a:p>
            <a:r>
              <a:rPr lang="en-US" b="1" dirty="0"/>
              <a:t>Events: </a:t>
            </a:r>
            <a:r>
              <a:rPr lang="en-US" dirty="0"/>
              <a:t>processed once per logical handler, sequencing policy, no responses, replay</a:t>
            </a:r>
          </a:p>
          <a:p>
            <a:r>
              <a:rPr lang="en-US" b="1" dirty="0"/>
              <a:t>Queries: </a:t>
            </a:r>
            <a:r>
              <a:rPr lang="en-US" dirty="0"/>
              <a:t>load balancing, responses, usually (not always) executed once.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69488611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ylinder 1">
            <a:extLst>
              <a:ext uri="{FF2B5EF4-FFF2-40B4-BE49-F238E27FC236}">
                <a16:creationId xmlns:a16="http://schemas.microsoft.com/office/drawing/2014/main" id="{781C013B-8D8D-400F-9F9D-80F82F22062C}"/>
              </a:ext>
            </a:extLst>
          </p:cNvPr>
          <p:cNvSpPr/>
          <p:nvPr/>
        </p:nvSpPr>
        <p:spPr>
          <a:xfrm>
            <a:off x="6377609" y="686629"/>
            <a:ext cx="1842052" cy="1205948"/>
          </a:xfrm>
          <a:prstGeom prst="can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Data store</a:t>
            </a:r>
          </a:p>
        </p:txBody>
      </p:sp>
      <p:sp>
        <p:nvSpPr>
          <p:cNvPr id="3" name="Cube 2">
            <a:extLst>
              <a:ext uri="{FF2B5EF4-FFF2-40B4-BE49-F238E27FC236}">
                <a16:creationId xmlns:a16="http://schemas.microsoft.com/office/drawing/2014/main" id="{7FC19B99-F4C5-4608-A3B9-88905A0F9064}"/>
              </a:ext>
            </a:extLst>
          </p:cNvPr>
          <p:cNvSpPr/>
          <p:nvPr/>
        </p:nvSpPr>
        <p:spPr>
          <a:xfrm>
            <a:off x="3276600" y="390940"/>
            <a:ext cx="2590800" cy="1437860"/>
          </a:xfrm>
          <a:prstGeom prst="cub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Monolith</a:t>
            </a:r>
          </a:p>
          <a:p>
            <a:pPr algn="ctr"/>
            <a:r>
              <a:rPr lang="en-US" dirty="0" err="1"/>
              <a:t>GiftCard</a:t>
            </a:r>
            <a:r>
              <a:rPr lang="en-US" dirty="0"/>
              <a:t> system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1E6F3C6-0D83-43C8-84CA-D9EC5734E12D}"/>
              </a:ext>
            </a:extLst>
          </p:cNvPr>
          <p:cNvSpPr/>
          <p:nvPr/>
        </p:nvSpPr>
        <p:spPr>
          <a:xfrm>
            <a:off x="1447797" y="928481"/>
            <a:ext cx="1192696" cy="722244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Browser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8500FAFA-AA41-486A-80BA-F374D9162B3D}"/>
              </a:ext>
            </a:extLst>
          </p:cNvPr>
          <p:cNvCxnSpPr>
            <a:stCxn id="4" idx="3"/>
            <a:endCxn id="3" idx="2"/>
          </p:cNvCxnSpPr>
          <p:nvPr/>
        </p:nvCxnSpPr>
        <p:spPr>
          <a:xfrm>
            <a:off x="2640493" y="1289603"/>
            <a:ext cx="636107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F1BE71AE-DA94-4D98-AC46-0D9139FAA64F}"/>
              </a:ext>
            </a:extLst>
          </p:cNvPr>
          <p:cNvCxnSpPr>
            <a:cxnSpLocks/>
            <a:stCxn id="3" idx="4"/>
            <a:endCxn id="2" idx="2"/>
          </p:cNvCxnSpPr>
          <p:nvPr/>
        </p:nvCxnSpPr>
        <p:spPr>
          <a:xfrm>
            <a:off x="5507935" y="1289603"/>
            <a:ext cx="869674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E94AB45B-0D73-4CD2-93B6-F18C45978BE5}"/>
              </a:ext>
            </a:extLst>
          </p:cNvPr>
          <p:cNvSpPr txBox="1"/>
          <p:nvPr/>
        </p:nvSpPr>
        <p:spPr>
          <a:xfrm>
            <a:off x="1775791" y="2292626"/>
            <a:ext cx="56122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Lato" panose="020F0502020204030203" pitchFamily="34" charset="0"/>
              </a:rPr>
              <a:t>How to transform our monolith into a scalable, agile microservices system running on Kubernetes?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A236BB7-C299-429A-82F2-0AAB6AB17F21}"/>
              </a:ext>
            </a:extLst>
          </p:cNvPr>
          <p:cNvSpPr txBox="1"/>
          <p:nvPr/>
        </p:nvSpPr>
        <p:spPr>
          <a:xfrm>
            <a:off x="854765" y="3295648"/>
            <a:ext cx="33925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Lato" panose="020F0502020204030203" pitchFamily="34" charset="0"/>
              </a:rPr>
              <a:t>1. How to break it up?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3222F30-04F0-40A0-963B-99967F5CFF6A}"/>
              </a:ext>
            </a:extLst>
          </p:cNvPr>
          <p:cNvSpPr txBox="1"/>
          <p:nvPr/>
        </p:nvSpPr>
        <p:spPr>
          <a:xfrm>
            <a:off x="4962939" y="3298131"/>
            <a:ext cx="33925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Lato" panose="020F0502020204030203" pitchFamily="34" charset="0"/>
              </a:rPr>
              <a:t>2. Requirements for messaging between the components?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AC27E4E-975C-4BC9-B32C-CCF222487BAB}"/>
              </a:ext>
            </a:extLst>
          </p:cNvPr>
          <p:cNvSpPr txBox="1"/>
          <p:nvPr/>
        </p:nvSpPr>
        <p:spPr>
          <a:xfrm>
            <a:off x="1526519" y="4015448"/>
            <a:ext cx="6113633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Lato" panose="020F0502020204030203" pitchFamily="34" charset="0"/>
              </a:rPr>
              <a:t>3. Practical implementation </a:t>
            </a:r>
          </a:p>
          <a:p>
            <a:pPr algn="ctr"/>
            <a:r>
              <a:rPr lang="en-US" sz="1100" dirty="0">
                <a:solidFill>
                  <a:schemeClr val="bg1"/>
                </a:solidFill>
                <a:latin typeface="Lato" panose="020F0502020204030203" pitchFamily="34" charset="0"/>
              </a:rPr>
              <a:t>with Axon Framework, </a:t>
            </a:r>
            <a:r>
              <a:rPr lang="en-US" sz="1100" dirty="0" err="1">
                <a:solidFill>
                  <a:schemeClr val="bg1"/>
                </a:solidFill>
                <a:latin typeface="Lato" panose="020F0502020204030203" pitchFamily="34" charset="0"/>
              </a:rPr>
              <a:t>AxonHub</a:t>
            </a:r>
            <a:r>
              <a:rPr lang="en-US" sz="1100" dirty="0">
                <a:solidFill>
                  <a:schemeClr val="bg1"/>
                </a:solidFill>
                <a:latin typeface="Lato" panose="020F0502020204030203" pitchFamily="34" charset="0"/>
              </a:rPr>
              <a:t>, Spring Boot, Docker, Kubernetes, Google Cloud Platform</a:t>
            </a:r>
          </a:p>
        </p:txBody>
      </p:sp>
      <p:pic>
        <p:nvPicPr>
          <p:cNvPr id="12" name="Graphic 11" descr="Checkmark">
            <a:extLst>
              <a:ext uri="{FF2B5EF4-FFF2-40B4-BE49-F238E27FC236}">
                <a16:creationId xmlns:a16="http://schemas.microsoft.com/office/drawing/2014/main" id="{C68C9620-948D-4116-8BA1-9F45C1BAF1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01347" y="3269551"/>
            <a:ext cx="446450" cy="446450"/>
          </a:xfrm>
          <a:prstGeom prst="rect">
            <a:avLst/>
          </a:prstGeom>
        </p:spPr>
      </p:pic>
      <p:pic>
        <p:nvPicPr>
          <p:cNvPr id="13" name="Graphic 12" descr="Checkmark">
            <a:extLst>
              <a:ext uri="{FF2B5EF4-FFF2-40B4-BE49-F238E27FC236}">
                <a16:creationId xmlns:a16="http://schemas.microsoft.com/office/drawing/2014/main" id="{1E8B600D-B8B5-483B-AEA9-CC3F3E5E9E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673455" y="3286870"/>
            <a:ext cx="446450" cy="446450"/>
          </a:xfrm>
          <a:prstGeom prst="rect">
            <a:avLst/>
          </a:prstGeom>
        </p:spPr>
      </p:pic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270B3F02-9F59-4149-AE46-AF4ECF02B894}"/>
              </a:ext>
            </a:extLst>
          </p:cNvPr>
          <p:cNvSpPr/>
          <p:nvPr/>
        </p:nvSpPr>
        <p:spPr>
          <a:xfrm>
            <a:off x="1444090" y="3983927"/>
            <a:ext cx="6255820" cy="639418"/>
          </a:xfrm>
          <a:prstGeom prst="roundRect">
            <a:avLst/>
          </a:prstGeom>
          <a:noFill/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087827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A141D9-28D5-4E42-A7BD-00A5C379CA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Axon Framework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C0C6F4-1EC5-48FC-AB1C-9C90BF0453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Open source Java Framework.</a:t>
            </a:r>
          </a:p>
          <a:p>
            <a:r>
              <a:rPr lang="en-US" dirty="0"/>
              <a:t>Started 7 years ago.</a:t>
            </a:r>
          </a:p>
          <a:p>
            <a:r>
              <a:rPr lang="en-US" dirty="0"/>
              <a:t>700k+ downloads, 50% of which in the past 6 months.</a:t>
            </a:r>
          </a:p>
          <a:p>
            <a:r>
              <a:rPr lang="en-US" dirty="0"/>
              <a:t>Started out as "CQRS Framework", currently used a lot for microservices.</a:t>
            </a:r>
          </a:p>
          <a:p>
            <a:r>
              <a:rPr lang="en-US" dirty="0"/>
              <a:t>Key principle: </a:t>
            </a:r>
            <a:r>
              <a:rPr lang="en-US" b="1" dirty="0"/>
              <a:t>location transparency</a:t>
            </a:r>
          </a:p>
        </p:txBody>
      </p:sp>
    </p:spTree>
    <p:extLst>
      <p:ext uri="{BB962C8B-B14F-4D97-AF65-F5344CB8AC3E}">
        <p14:creationId xmlns:p14="http://schemas.microsoft.com/office/powerpoint/2010/main" val="379888912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36F3EC-DF30-483D-9819-D60F6EDE56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278629"/>
            <a:ext cx="7315200" cy="599100"/>
          </a:xfrm>
        </p:spPr>
        <p:txBody>
          <a:bodyPr>
            <a:normAutofit fontScale="90000"/>
          </a:bodyPr>
          <a:lstStyle/>
          <a:p>
            <a:r>
              <a:rPr lang="en-US" dirty="0"/>
              <a:t>Location transparency in Axon</a:t>
            </a: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A61D03AB-E679-4686-842D-BE81D4CFA53F}"/>
              </a:ext>
            </a:extLst>
          </p:cNvPr>
          <p:cNvSpPr/>
          <p:nvPr/>
        </p:nvSpPr>
        <p:spPr>
          <a:xfrm>
            <a:off x="5687296" y="1160481"/>
            <a:ext cx="2784351" cy="654415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latin typeface="Lato" panose="020F0502020204030203" pitchFamily="34" charset="0"/>
              </a:rPr>
              <a:t>Application's @</a:t>
            </a:r>
            <a:r>
              <a:rPr lang="en-US" sz="1400" dirty="0" err="1">
                <a:latin typeface="Lato" panose="020F0502020204030203" pitchFamily="34" charset="0"/>
              </a:rPr>
              <a:t>CommandHandler</a:t>
            </a:r>
            <a:br>
              <a:rPr lang="en-US" sz="1400" dirty="0">
                <a:latin typeface="Lato" panose="020F0502020204030203" pitchFamily="34" charset="0"/>
              </a:rPr>
            </a:br>
            <a:r>
              <a:rPr lang="en-US" sz="1400" dirty="0">
                <a:latin typeface="Lato" panose="020F0502020204030203" pitchFamily="34" charset="0"/>
              </a:rPr>
              <a:t>methods (</a:t>
            </a:r>
            <a:r>
              <a:rPr lang="en-US" sz="1400" dirty="0" err="1">
                <a:latin typeface="Lato" panose="020F0502020204030203" pitchFamily="34" charset="0"/>
              </a:rPr>
              <a:t>GiftCard</a:t>
            </a:r>
            <a:r>
              <a:rPr lang="en-US" sz="1400" dirty="0">
                <a:latin typeface="Lato" panose="020F0502020204030203" pitchFamily="34" charset="0"/>
              </a:rPr>
              <a:t> Aggregate)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3B175D4A-B651-4BF9-97C8-08460FD559CF}"/>
              </a:ext>
            </a:extLst>
          </p:cNvPr>
          <p:cNvSpPr/>
          <p:nvPr/>
        </p:nvSpPr>
        <p:spPr>
          <a:xfrm>
            <a:off x="3480692" y="2307125"/>
            <a:ext cx="2115880" cy="587177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latin typeface="Lato" panose="020F0502020204030203" pitchFamily="34" charset="0"/>
              </a:rPr>
              <a:t>&lt;&lt;interface&gt;&gt;</a:t>
            </a:r>
          </a:p>
          <a:p>
            <a:pPr algn="ctr"/>
            <a:r>
              <a:rPr lang="en-US" sz="1400" dirty="0" err="1">
                <a:latin typeface="Lato" panose="020F0502020204030203" pitchFamily="34" charset="0"/>
              </a:rPr>
              <a:t>CommandBus</a:t>
            </a:r>
            <a:endParaRPr lang="en-US" sz="1400" dirty="0">
              <a:latin typeface="Lato" panose="020F0502020204030203" pitchFamily="34" charset="0"/>
            </a:endParaRPr>
          </a:p>
        </p:txBody>
      </p: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C1224F86-4CDE-47EF-86EB-069371EE201E}"/>
              </a:ext>
            </a:extLst>
          </p:cNvPr>
          <p:cNvCxnSpPr>
            <a:cxnSpLocks/>
          </p:cNvCxnSpPr>
          <p:nvPr/>
        </p:nvCxnSpPr>
        <p:spPr>
          <a:xfrm flipH="1">
            <a:off x="5241235" y="1788182"/>
            <a:ext cx="446061" cy="503742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C1D8DDB1-EAE2-48B6-A369-CF6D09C0E2D4}"/>
              </a:ext>
            </a:extLst>
          </p:cNvPr>
          <p:cNvSpPr txBox="1"/>
          <p:nvPr/>
        </p:nvSpPr>
        <p:spPr>
          <a:xfrm>
            <a:off x="5511432" y="1958548"/>
            <a:ext cx="193751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latin typeface="Lato" panose="020F0502020204030203" pitchFamily="34" charset="0"/>
              </a:rPr>
              <a:t>register to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4A210B0-2E92-41DC-8C39-C90A7B344843}"/>
              </a:ext>
            </a:extLst>
          </p:cNvPr>
          <p:cNvGrpSpPr/>
          <p:nvPr/>
        </p:nvGrpSpPr>
        <p:grpSpPr>
          <a:xfrm>
            <a:off x="954157" y="2923837"/>
            <a:ext cx="2526535" cy="1573017"/>
            <a:chOff x="1468015" y="2455785"/>
            <a:chExt cx="2526535" cy="1573017"/>
          </a:xfrm>
        </p:grpSpPr>
        <p:sp>
          <p:nvSpPr>
            <p:cNvPr id="20" name="Rectangle: Rounded Corners 19">
              <a:extLst>
                <a:ext uri="{FF2B5EF4-FFF2-40B4-BE49-F238E27FC236}">
                  <a16:creationId xmlns:a16="http://schemas.microsoft.com/office/drawing/2014/main" id="{3A4E7424-3F4C-4406-8409-0104DA4376DF}"/>
                </a:ext>
              </a:extLst>
            </p:cNvPr>
            <p:cNvSpPr/>
            <p:nvPr/>
          </p:nvSpPr>
          <p:spPr>
            <a:xfrm>
              <a:off x="1468015" y="3441625"/>
              <a:ext cx="2115880" cy="587177"/>
            </a:xfrm>
            <a:prstGeom prst="roundRect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dirty="0">
                  <a:latin typeface="Lato" panose="020F0502020204030203" pitchFamily="34" charset="0"/>
                </a:rPr>
                <a:t>&lt;&lt;class&gt;&gt;</a:t>
              </a:r>
            </a:p>
            <a:p>
              <a:pPr algn="ctr"/>
              <a:r>
                <a:rPr lang="en-US" sz="1400" b="1" dirty="0" err="1">
                  <a:latin typeface="Lato" panose="020F0502020204030203" pitchFamily="34" charset="0"/>
                </a:rPr>
                <a:t>Simple</a:t>
              </a:r>
              <a:r>
                <a:rPr lang="en-US" sz="1400" dirty="0" err="1">
                  <a:latin typeface="Lato" panose="020F0502020204030203" pitchFamily="34" charset="0"/>
                </a:rPr>
                <a:t>CommandBus</a:t>
              </a:r>
              <a:endParaRPr lang="en-US" sz="1400" dirty="0">
                <a:latin typeface="Lato" panose="020F0502020204030203" pitchFamily="34" charset="0"/>
              </a:endParaRPr>
            </a:p>
          </p:txBody>
        </p:sp>
        <p:cxnSp>
          <p:nvCxnSpPr>
            <p:cNvPr id="22" name="Straight Arrow Connector 21">
              <a:extLst>
                <a:ext uri="{FF2B5EF4-FFF2-40B4-BE49-F238E27FC236}">
                  <a16:creationId xmlns:a16="http://schemas.microsoft.com/office/drawing/2014/main" id="{26F06227-D97D-4DB1-AF8B-26EAA3E9D491}"/>
                </a:ext>
              </a:extLst>
            </p:cNvPr>
            <p:cNvCxnSpPr>
              <a:cxnSpLocks/>
              <a:stCxn id="20" idx="0"/>
            </p:cNvCxnSpPr>
            <p:nvPr/>
          </p:nvCxnSpPr>
          <p:spPr>
            <a:xfrm flipV="1">
              <a:off x="2525955" y="2455785"/>
              <a:ext cx="1468595" cy="985840"/>
            </a:xfrm>
            <a:prstGeom prst="straightConnector1">
              <a:avLst/>
            </a:prstGeom>
            <a:ln w="38100"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7847560F-7F61-4DA6-AE08-07C704E8CA9E}"/>
                </a:ext>
              </a:extLst>
            </p:cNvPr>
            <p:cNvSpPr txBox="1"/>
            <p:nvPr/>
          </p:nvSpPr>
          <p:spPr>
            <a:xfrm>
              <a:off x="2071266" y="2780048"/>
              <a:ext cx="113466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dirty="0">
                  <a:solidFill>
                    <a:schemeClr val="bg1"/>
                  </a:solidFill>
                  <a:latin typeface="Lato" panose="020F0502020204030203" pitchFamily="34" charset="0"/>
                </a:rPr>
                <a:t>implements</a:t>
              </a:r>
            </a:p>
          </p:txBody>
        </p:sp>
      </p:grpSp>
      <p:sp>
        <p:nvSpPr>
          <p:cNvPr id="31" name="TextBox 30">
            <a:extLst>
              <a:ext uri="{FF2B5EF4-FFF2-40B4-BE49-F238E27FC236}">
                <a16:creationId xmlns:a16="http://schemas.microsoft.com/office/drawing/2014/main" id="{3CA7FFFE-540E-4BB3-8D53-80843623AF79}"/>
              </a:ext>
            </a:extLst>
          </p:cNvPr>
          <p:cNvSpPr txBox="1"/>
          <p:nvPr/>
        </p:nvSpPr>
        <p:spPr>
          <a:xfrm>
            <a:off x="914400" y="757449"/>
            <a:ext cx="6096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>
                <a:solidFill>
                  <a:schemeClr val="bg1"/>
                </a:solidFill>
                <a:latin typeface="Lato" panose="020F0502020204030203" pitchFamily="34" charset="0"/>
              </a:rPr>
              <a:t>Commands as illustration – Queries and Events work similarly</a:t>
            </a: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07838853-B511-459C-8D3F-4905BBF176A1}"/>
              </a:ext>
            </a:extLst>
          </p:cNvPr>
          <p:cNvGrpSpPr/>
          <p:nvPr/>
        </p:nvGrpSpPr>
        <p:grpSpPr>
          <a:xfrm>
            <a:off x="3480692" y="2894302"/>
            <a:ext cx="2179592" cy="1602552"/>
            <a:chOff x="3842150" y="2273850"/>
            <a:chExt cx="2179592" cy="1602552"/>
          </a:xfrm>
        </p:grpSpPr>
        <p:sp>
          <p:nvSpPr>
            <p:cNvPr id="24" name="Rectangle: Rounded Corners 23">
              <a:extLst>
                <a:ext uri="{FF2B5EF4-FFF2-40B4-BE49-F238E27FC236}">
                  <a16:creationId xmlns:a16="http://schemas.microsoft.com/office/drawing/2014/main" id="{9F5CA9DD-7B5A-4208-91D6-040B84DB8619}"/>
                </a:ext>
              </a:extLst>
            </p:cNvPr>
            <p:cNvSpPr/>
            <p:nvPr/>
          </p:nvSpPr>
          <p:spPr>
            <a:xfrm>
              <a:off x="3842150" y="3289225"/>
              <a:ext cx="2115880" cy="587177"/>
            </a:xfrm>
            <a:prstGeom prst="roundRect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 dirty="0">
                  <a:latin typeface="Lato" panose="020F0502020204030203" pitchFamily="34" charset="0"/>
                </a:rPr>
                <a:t>&lt;&lt;class&gt;&gt;</a:t>
              </a:r>
            </a:p>
            <a:p>
              <a:pPr algn="ctr"/>
              <a:r>
                <a:rPr lang="en-US" sz="1400" b="1" dirty="0" err="1">
                  <a:latin typeface="Lato" panose="020F0502020204030203" pitchFamily="34" charset="0"/>
                </a:rPr>
                <a:t>Async</a:t>
              </a:r>
              <a:r>
                <a:rPr lang="en-US" sz="1400" dirty="0" err="1">
                  <a:latin typeface="Lato" panose="020F0502020204030203" pitchFamily="34" charset="0"/>
                </a:rPr>
                <a:t>CommandBus</a:t>
              </a:r>
              <a:endParaRPr lang="en-US" sz="1400" dirty="0">
                <a:latin typeface="Lato" panose="020F0502020204030203" pitchFamily="34" charset="0"/>
              </a:endParaRPr>
            </a:p>
          </p:txBody>
        </p:sp>
        <p:cxnSp>
          <p:nvCxnSpPr>
            <p:cNvPr id="25" name="Straight Arrow Connector 24">
              <a:extLst>
                <a:ext uri="{FF2B5EF4-FFF2-40B4-BE49-F238E27FC236}">
                  <a16:creationId xmlns:a16="http://schemas.microsoft.com/office/drawing/2014/main" id="{1AC2C90D-0AC0-46E4-A755-5EEDB5BFAD07}"/>
                </a:ext>
              </a:extLst>
            </p:cNvPr>
            <p:cNvCxnSpPr>
              <a:cxnSpLocks/>
              <a:stCxn id="24" idx="0"/>
              <a:endCxn id="7" idx="2"/>
            </p:cNvCxnSpPr>
            <p:nvPr/>
          </p:nvCxnSpPr>
          <p:spPr>
            <a:xfrm flipV="1">
              <a:off x="4900090" y="2273850"/>
              <a:ext cx="0" cy="1015375"/>
            </a:xfrm>
            <a:prstGeom prst="straightConnector1">
              <a:avLst/>
            </a:prstGeom>
            <a:ln w="38100"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6F1EAD1D-0AF4-4FCE-9704-1AB86E5C1872}"/>
                </a:ext>
              </a:extLst>
            </p:cNvPr>
            <p:cNvSpPr txBox="1"/>
            <p:nvPr/>
          </p:nvSpPr>
          <p:spPr>
            <a:xfrm>
              <a:off x="4887076" y="2722339"/>
              <a:ext cx="113466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dirty="0">
                  <a:solidFill>
                    <a:schemeClr val="bg1"/>
                  </a:solidFill>
                  <a:latin typeface="Lato" panose="020F0502020204030203" pitchFamily="34" charset="0"/>
                </a:rPr>
                <a:t>implements</a:t>
              </a:r>
            </a:p>
          </p:txBody>
        </p:sp>
      </p:grp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6A680694-5268-4861-93DD-A08E4C8E9572}"/>
              </a:ext>
            </a:extLst>
          </p:cNvPr>
          <p:cNvSpPr/>
          <p:nvPr/>
        </p:nvSpPr>
        <p:spPr>
          <a:xfrm>
            <a:off x="6073962" y="3906934"/>
            <a:ext cx="2288153" cy="587177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latin typeface="Lato" panose="020F0502020204030203" pitchFamily="34" charset="0"/>
              </a:rPr>
              <a:t>&lt;&lt;class&gt;&gt;</a:t>
            </a:r>
          </a:p>
          <a:p>
            <a:pPr algn="ctr"/>
            <a:r>
              <a:rPr lang="en-US" sz="1400" b="1" dirty="0" err="1">
                <a:latin typeface="Lato" panose="020F0502020204030203" pitchFamily="34" charset="0"/>
              </a:rPr>
              <a:t>Distributed</a:t>
            </a:r>
            <a:r>
              <a:rPr lang="en-US" sz="1400" dirty="0" err="1">
                <a:latin typeface="Lato" panose="020F0502020204030203" pitchFamily="34" charset="0"/>
              </a:rPr>
              <a:t>CommandBus</a:t>
            </a:r>
            <a:endParaRPr lang="en-US" sz="1400" dirty="0">
              <a:latin typeface="Lato" panose="020F0502020204030203" pitchFamily="34" charset="0"/>
            </a:endParaRP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B27A0FD5-84E0-41EB-83ED-0AAAEFBAD2A4}"/>
              </a:ext>
            </a:extLst>
          </p:cNvPr>
          <p:cNvCxnSpPr>
            <a:cxnSpLocks/>
            <a:stCxn id="30" idx="0"/>
          </p:cNvCxnSpPr>
          <p:nvPr/>
        </p:nvCxnSpPr>
        <p:spPr>
          <a:xfrm flipH="1" flipV="1">
            <a:off x="5596572" y="2894302"/>
            <a:ext cx="1621467" cy="1012632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Rectangle: Rounded Corners 40">
            <a:extLst>
              <a:ext uri="{FF2B5EF4-FFF2-40B4-BE49-F238E27FC236}">
                <a16:creationId xmlns:a16="http://schemas.microsoft.com/office/drawing/2014/main" id="{BCD2F331-95CF-4587-B918-CC70B7CB57E3}"/>
              </a:ext>
            </a:extLst>
          </p:cNvPr>
          <p:cNvSpPr/>
          <p:nvPr/>
        </p:nvSpPr>
        <p:spPr>
          <a:xfrm>
            <a:off x="811890" y="1317902"/>
            <a:ext cx="2784351" cy="654415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latin typeface="Lato" panose="020F0502020204030203" pitchFamily="34" charset="0"/>
              </a:rPr>
              <a:t>Code that needs to execute a commands (</a:t>
            </a:r>
            <a:r>
              <a:rPr lang="en-US" sz="1400" dirty="0" err="1">
                <a:latin typeface="Lato" panose="020F0502020204030203" pitchFamily="34" charset="0"/>
              </a:rPr>
              <a:t>GiftCard</a:t>
            </a:r>
            <a:r>
              <a:rPr lang="en-US" sz="1400" dirty="0">
                <a:latin typeface="Lato" panose="020F0502020204030203" pitchFamily="34" charset="0"/>
              </a:rPr>
              <a:t> GUI)</a:t>
            </a:r>
          </a:p>
        </p:txBody>
      </p: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2DD9FFAB-9E8D-4D67-8CD1-AE2C989464CA}"/>
              </a:ext>
            </a:extLst>
          </p:cNvPr>
          <p:cNvCxnSpPr>
            <a:cxnSpLocks/>
          </p:cNvCxnSpPr>
          <p:nvPr/>
        </p:nvCxnSpPr>
        <p:spPr>
          <a:xfrm>
            <a:off x="3425687" y="1972317"/>
            <a:ext cx="279274" cy="319607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>
            <a:extLst>
              <a:ext uri="{FF2B5EF4-FFF2-40B4-BE49-F238E27FC236}">
                <a16:creationId xmlns:a16="http://schemas.microsoft.com/office/drawing/2014/main" id="{BE7512D3-4DE5-426D-BCFD-05283B8627DC}"/>
              </a:ext>
            </a:extLst>
          </p:cNvPr>
          <p:cNvSpPr txBox="1"/>
          <p:nvPr/>
        </p:nvSpPr>
        <p:spPr>
          <a:xfrm>
            <a:off x="2802758" y="2011016"/>
            <a:ext cx="193751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latin typeface="Lato" panose="020F0502020204030203" pitchFamily="34" charset="0"/>
              </a:rPr>
              <a:t>send to</a:t>
            </a:r>
          </a:p>
        </p:txBody>
      </p:sp>
      <p:cxnSp>
        <p:nvCxnSpPr>
          <p:cNvPr id="46" name="Straight Arrow Connector 45">
            <a:extLst>
              <a:ext uri="{FF2B5EF4-FFF2-40B4-BE49-F238E27FC236}">
                <a16:creationId xmlns:a16="http://schemas.microsoft.com/office/drawing/2014/main" id="{69ED1294-E423-46DF-8466-0E8714551183}"/>
              </a:ext>
            </a:extLst>
          </p:cNvPr>
          <p:cNvCxnSpPr>
            <a:cxnSpLocks/>
          </p:cNvCxnSpPr>
          <p:nvPr/>
        </p:nvCxnSpPr>
        <p:spPr>
          <a:xfrm flipV="1">
            <a:off x="5119963" y="1645109"/>
            <a:ext cx="567333" cy="646815"/>
          </a:xfrm>
          <a:prstGeom prst="straightConnector1">
            <a:avLst/>
          </a:prstGeom>
          <a:ln w="3810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>
            <a:extLst>
              <a:ext uri="{FF2B5EF4-FFF2-40B4-BE49-F238E27FC236}">
                <a16:creationId xmlns:a16="http://schemas.microsoft.com/office/drawing/2014/main" id="{046086AA-FF1D-4A64-A09B-B22CF1B36D75}"/>
              </a:ext>
            </a:extLst>
          </p:cNvPr>
          <p:cNvSpPr txBox="1"/>
          <p:nvPr/>
        </p:nvSpPr>
        <p:spPr>
          <a:xfrm>
            <a:off x="4718536" y="1699761"/>
            <a:ext cx="193751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latin typeface="Lato" panose="020F0502020204030203" pitchFamily="34" charset="0"/>
              </a:rPr>
              <a:t>send to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F5309157-1F48-4D48-B5ED-31EE66BA64AF}"/>
              </a:ext>
            </a:extLst>
          </p:cNvPr>
          <p:cNvSpPr txBox="1"/>
          <p:nvPr/>
        </p:nvSpPr>
        <p:spPr>
          <a:xfrm>
            <a:off x="6650706" y="3297968"/>
            <a:ext cx="113466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latin typeface="Lato" panose="020F0502020204030203" pitchFamily="34" charset="0"/>
              </a:rPr>
              <a:t>implements</a:t>
            </a:r>
          </a:p>
        </p:txBody>
      </p:sp>
    </p:spTree>
    <p:extLst>
      <p:ext uri="{BB962C8B-B14F-4D97-AF65-F5344CB8AC3E}">
        <p14:creationId xmlns:p14="http://schemas.microsoft.com/office/powerpoint/2010/main" val="387504410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F61E6B3-D402-4076-8A67-8EE45A6407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Arrow: Right 4">
            <a:extLst>
              <a:ext uri="{FF2B5EF4-FFF2-40B4-BE49-F238E27FC236}">
                <a16:creationId xmlns:a16="http://schemas.microsoft.com/office/drawing/2014/main" id="{C5E9499F-DAED-4D69-BFBE-9F35AE720586}"/>
              </a:ext>
            </a:extLst>
          </p:cNvPr>
          <p:cNvSpPr/>
          <p:nvPr/>
        </p:nvSpPr>
        <p:spPr>
          <a:xfrm>
            <a:off x="2179983" y="2928730"/>
            <a:ext cx="377687" cy="417444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74DC7801-528B-4525-9CDE-CA3A49E43AB8}"/>
              </a:ext>
            </a:extLst>
          </p:cNvPr>
          <p:cNvSpPr/>
          <p:nvPr/>
        </p:nvSpPr>
        <p:spPr>
          <a:xfrm>
            <a:off x="2179983" y="4094921"/>
            <a:ext cx="377687" cy="417444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94607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04EEEAE-8CA1-43B0-993E-793A9951DA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Arrow: Right 2">
            <a:extLst>
              <a:ext uri="{FF2B5EF4-FFF2-40B4-BE49-F238E27FC236}">
                <a16:creationId xmlns:a16="http://schemas.microsoft.com/office/drawing/2014/main" id="{2330BBFD-DC34-42DB-ADB8-51F3C88E2852}"/>
              </a:ext>
            </a:extLst>
          </p:cNvPr>
          <p:cNvSpPr/>
          <p:nvPr/>
        </p:nvSpPr>
        <p:spPr>
          <a:xfrm>
            <a:off x="2232991" y="2259495"/>
            <a:ext cx="377687" cy="417444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575789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B8EF5-A5DB-443F-AFE0-F2DA1401B1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Practical distribution with Axon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4E079433-CEC8-414D-93EB-674FC79B7CFD}"/>
              </a:ext>
            </a:extLst>
          </p:cNvPr>
          <p:cNvSpPr txBox="1">
            <a:spLocks/>
          </p:cNvSpPr>
          <p:nvPr/>
        </p:nvSpPr>
        <p:spPr>
          <a:xfrm>
            <a:off x="914400" y="1841724"/>
            <a:ext cx="2007704" cy="517158"/>
          </a:xfrm>
          <a:prstGeom prst="rect">
            <a:avLst/>
          </a:prstGeom>
        </p:spPr>
        <p:txBody>
          <a:bodyPr/>
          <a:lstStyle>
            <a:lvl1pPr marL="2286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20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1pPr>
            <a:lvl2pPr marL="50292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8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2pPr>
            <a:lvl3pPr marL="6858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6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3pPr>
            <a:lvl4pPr marL="9144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4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4pPr>
            <a:lvl5pPr marL="11430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4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002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288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574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None/>
            </a:pPr>
            <a:r>
              <a:rPr lang="en-US" b="1" dirty="0"/>
              <a:t>Commands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5F954AC2-D1E6-4A43-A16F-A9C235239BAA}"/>
              </a:ext>
            </a:extLst>
          </p:cNvPr>
          <p:cNvSpPr txBox="1">
            <a:spLocks/>
          </p:cNvSpPr>
          <p:nvPr/>
        </p:nvSpPr>
        <p:spPr>
          <a:xfrm>
            <a:off x="3511826" y="1841724"/>
            <a:ext cx="2007704" cy="517158"/>
          </a:xfrm>
          <a:prstGeom prst="rect">
            <a:avLst/>
          </a:prstGeom>
        </p:spPr>
        <p:txBody>
          <a:bodyPr/>
          <a:lstStyle>
            <a:lvl1pPr marL="2286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20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1pPr>
            <a:lvl2pPr marL="50292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8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2pPr>
            <a:lvl3pPr marL="6858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6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3pPr>
            <a:lvl4pPr marL="9144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4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4pPr>
            <a:lvl5pPr marL="11430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4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002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288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574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None/>
            </a:pPr>
            <a:r>
              <a:rPr lang="en-US" b="1" dirty="0"/>
              <a:t>Events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FEE262A9-36C9-4E5F-869C-B2D0E75E96B5}"/>
              </a:ext>
            </a:extLst>
          </p:cNvPr>
          <p:cNvSpPr txBox="1">
            <a:spLocks/>
          </p:cNvSpPr>
          <p:nvPr/>
        </p:nvSpPr>
        <p:spPr>
          <a:xfrm>
            <a:off x="6109252" y="1841724"/>
            <a:ext cx="2007704" cy="517158"/>
          </a:xfrm>
          <a:prstGeom prst="rect">
            <a:avLst/>
          </a:prstGeom>
        </p:spPr>
        <p:txBody>
          <a:bodyPr/>
          <a:lstStyle>
            <a:lvl1pPr marL="2286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20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1pPr>
            <a:lvl2pPr marL="50292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8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2pPr>
            <a:lvl3pPr marL="6858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6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3pPr>
            <a:lvl4pPr marL="9144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4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4pPr>
            <a:lvl5pPr marL="11430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4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002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288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574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None/>
            </a:pPr>
            <a:r>
              <a:rPr lang="en-US" b="1" dirty="0"/>
              <a:t>Queries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0739CB8-1446-473C-9B8D-FF6E354D3EB3}"/>
              </a:ext>
            </a:extLst>
          </p:cNvPr>
          <p:cNvSpPr txBox="1"/>
          <p:nvPr/>
        </p:nvSpPr>
        <p:spPr>
          <a:xfrm>
            <a:off x="901147" y="1159566"/>
            <a:ext cx="46183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Lato" panose="020F0502020204030203" pitchFamily="34" charset="0"/>
              </a:rPr>
              <a:t>Until recently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D9CCE706-5F1C-45BA-A5B9-DC8D2B8EAED2}"/>
              </a:ext>
            </a:extLst>
          </p:cNvPr>
          <p:cNvSpPr txBox="1">
            <a:spLocks/>
          </p:cNvSpPr>
          <p:nvPr/>
        </p:nvSpPr>
        <p:spPr>
          <a:xfrm>
            <a:off x="682488" y="2358882"/>
            <a:ext cx="2478156" cy="1163388"/>
          </a:xfrm>
          <a:prstGeom prst="rect">
            <a:avLst/>
          </a:prstGeom>
        </p:spPr>
        <p:txBody>
          <a:bodyPr/>
          <a:lstStyle>
            <a:lvl1pPr marL="2286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20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1pPr>
            <a:lvl2pPr marL="50292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8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2pPr>
            <a:lvl3pPr marL="6858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6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3pPr>
            <a:lvl4pPr marL="9144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4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4pPr>
            <a:lvl5pPr marL="11430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4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002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288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574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None/>
            </a:pPr>
            <a:r>
              <a:rPr lang="en-US" sz="1600" dirty="0" err="1"/>
              <a:t>SpringCloud</a:t>
            </a:r>
            <a:r>
              <a:rPr lang="en-US" sz="1600" dirty="0"/>
              <a:t> + HTTP</a:t>
            </a:r>
          </a:p>
          <a:p>
            <a:pPr marL="45720" indent="0" algn="ctr">
              <a:buNone/>
            </a:pPr>
            <a:r>
              <a:rPr lang="en-US" sz="1600" dirty="0"/>
              <a:t>or</a:t>
            </a:r>
          </a:p>
          <a:p>
            <a:pPr marL="45720" indent="0" algn="ctr">
              <a:buNone/>
            </a:pPr>
            <a:r>
              <a:rPr lang="en-US" sz="1600" dirty="0" err="1"/>
              <a:t>JGroups</a:t>
            </a:r>
            <a:endParaRPr lang="en-US" sz="1600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C3E760A2-B6A7-4043-BFF5-4314533F3E32}"/>
              </a:ext>
            </a:extLst>
          </p:cNvPr>
          <p:cNvSpPr txBox="1">
            <a:spLocks/>
          </p:cNvSpPr>
          <p:nvPr/>
        </p:nvSpPr>
        <p:spPr>
          <a:xfrm>
            <a:off x="3279914" y="2358882"/>
            <a:ext cx="2478156" cy="517158"/>
          </a:xfrm>
          <a:prstGeom prst="rect">
            <a:avLst/>
          </a:prstGeom>
        </p:spPr>
        <p:txBody>
          <a:bodyPr/>
          <a:lstStyle>
            <a:lvl1pPr marL="2286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20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1pPr>
            <a:lvl2pPr marL="50292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8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2pPr>
            <a:lvl3pPr marL="6858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6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3pPr>
            <a:lvl4pPr marL="9144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4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4pPr>
            <a:lvl5pPr marL="11430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4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002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288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574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None/>
            </a:pPr>
            <a:r>
              <a:rPr lang="en-US" sz="1600" dirty="0"/>
              <a:t>Either AMQP</a:t>
            </a:r>
          </a:p>
          <a:p>
            <a:pPr marL="45720" indent="0" algn="ctr">
              <a:buNone/>
            </a:pPr>
            <a:r>
              <a:rPr lang="en-US" sz="1600" dirty="0"/>
              <a:t>or</a:t>
            </a:r>
          </a:p>
          <a:p>
            <a:pPr marL="45720" indent="0" algn="ctr">
              <a:buNone/>
            </a:pPr>
            <a:r>
              <a:rPr lang="en-US" sz="1600" dirty="0"/>
              <a:t>tracking a database table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57D0F818-F1A9-4AE9-96EE-3C5025666161}"/>
              </a:ext>
            </a:extLst>
          </p:cNvPr>
          <p:cNvSpPr txBox="1">
            <a:spLocks/>
          </p:cNvSpPr>
          <p:nvPr/>
        </p:nvSpPr>
        <p:spPr>
          <a:xfrm>
            <a:off x="5877340" y="2358882"/>
            <a:ext cx="2478156" cy="517158"/>
          </a:xfrm>
          <a:prstGeom prst="rect">
            <a:avLst/>
          </a:prstGeom>
        </p:spPr>
        <p:txBody>
          <a:bodyPr/>
          <a:lstStyle>
            <a:lvl1pPr marL="2286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20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1pPr>
            <a:lvl2pPr marL="50292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8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2pPr>
            <a:lvl3pPr marL="6858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6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3pPr>
            <a:lvl4pPr marL="9144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4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4pPr>
            <a:lvl5pPr marL="11430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4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002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288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574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None/>
            </a:pPr>
            <a:r>
              <a:rPr lang="en-US" sz="1600" dirty="0"/>
              <a:t>No standard functionality; typically custom REST interface with HTTP load balancing.</a:t>
            </a:r>
          </a:p>
        </p:txBody>
      </p:sp>
      <p:sp>
        <p:nvSpPr>
          <p:cNvPr id="11" name="Right Brace 10">
            <a:extLst>
              <a:ext uri="{FF2B5EF4-FFF2-40B4-BE49-F238E27FC236}">
                <a16:creationId xmlns:a16="http://schemas.microsoft.com/office/drawing/2014/main" id="{87F03A5A-4CC1-4128-9136-BE4413DADF91}"/>
              </a:ext>
            </a:extLst>
          </p:cNvPr>
          <p:cNvSpPr/>
          <p:nvPr/>
        </p:nvSpPr>
        <p:spPr>
          <a:xfrm rot="5400000">
            <a:off x="4383157" y="169137"/>
            <a:ext cx="377685" cy="7127021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BE4C4370-478A-47AA-A248-E5C29625B235}"/>
              </a:ext>
            </a:extLst>
          </p:cNvPr>
          <p:cNvSpPr txBox="1">
            <a:spLocks/>
          </p:cNvSpPr>
          <p:nvPr/>
        </p:nvSpPr>
        <p:spPr>
          <a:xfrm>
            <a:off x="901147" y="3905193"/>
            <a:ext cx="7328453" cy="517158"/>
          </a:xfrm>
          <a:prstGeom prst="rect">
            <a:avLst/>
          </a:prstGeom>
        </p:spPr>
        <p:txBody>
          <a:bodyPr/>
          <a:lstStyle>
            <a:lvl1pPr marL="2286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20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1pPr>
            <a:lvl2pPr marL="50292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8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2pPr>
            <a:lvl3pPr marL="6858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6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3pPr>
            <a:lvl4pPr marL="9144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4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4pPr>
            <a:lvl5pPr marL="11430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4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002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288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574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None/>
            </a:pPr>
            <a:r>
              <a:rPr lang="en-US" sz="1600" dirty="0"/>
              <a:t>Complex to set up correctly.</a:t>
            </a:r>
          </a:p>
          <a:p>
            <a:pPr marL="45720" indent="0" algn="ctr">
              <a:buNone/>
            </a:pPr>
            <a:r>
              <a:rPr lang="en-US" sz="1600" dirty="0"/>
              <a:t>Doesn't meet all requirements.</a:t>
            </a:r>
          </a:p>
        </p:txBody>
      </p:sp>
    </p:spTree>
    <p:extLst>
      <p:ext uri="{BB962C8B-B14F-4D97-AF65-F5344CB8AC3E}">
        <p14:creationId xmlns:p14="http://schemas.microsoft.com/office/powerpoint/2010/main" val="102043106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6B8EF5-A5DB-443F-AFE0-F2DA1401B1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Practical distribution with Axon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4E079433-CEC8-414D-93EB-674FC79B7CFD}"/>
              </a:ext>
            </a:extLst>
          </p:cNvPr>
          <p:cNvSpPr txBox="1">
            <a:spLocks/>
          </p:cNvSpPr>
          <p:nvPr/>
        </p:nvSpPr>
        <p:spPr>
          <a:xfrm>
            <a:off x="914400" y="1841724"/>
            <a:ext cx="2007704" cy="517158"/>
          </a:xfrm>
          <a:prstGeom prst="rect">
            <a:avLst/>
          </a:prstGeom>
        </p:spPr>
        <p:txBody>
          <a:bodyPr/>
          <a:lstStyle>
            <a:lvl1pPr marL="2286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20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1pPr>
            <a:lvl2pPr marL="50292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8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2pPr>
            <a:lvl3pPr marL="6858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6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3pPr>
            <a:lvl4pPr marL="9144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4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4pPr>
            <a:lvl5pPr marL="11430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4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002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288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574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None/>
            </a:pPr>
            <a:r>
              <a:rPr lang="en-US" b="1" dirty="0"/>
              <a:t>Commands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5F954AC2-D1E6-4A43-A16F-A9C235239BAA}"/>
              </a:ext>
            </a:extLst>
          </p:cNvPr>
          <p:cNvSpPr txBox="1">
            <a:spLocks/>
          </p:cNvSpPr>
          <p:nvPr/>
        </p:nvSpPr>
        <p:spPr>
          <a:xfrm>
            <a:off x="3511826" y="1841724"/>
            <a:ext cx="2007704" cy="517158"/>
          </a:xfrm>
          <a:prstGeom prst="rect">
            <a:avLst/>
          </a:prstGeom>
        </p:spPr>
        <p:txBody>
          <a:bodyPr/>
          <a:lstStyle>
            <a:lvl1pPr marL="2286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20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1pPr>
            <a:lvl2pPr marL="50292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8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2pPr>
            <a:lvl3pPr marL="6858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6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3pPr>
            <a:lvl4pPr marL="9144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4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4pPr>
            <a:lvl5pPr marL="11430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4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002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288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574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None/>
            </a:pPr>
            <a:r>
              <a:rPr lang="en-US" b="1" dirty="0"/>
              <a:t>Events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FEE262A9-36C9-4E5F-869C-B2D0E75E96B5}"/>
              </a:ext>
            </a:extLst>
          </p:cNvPr>
          <p:cNvSpPr txBox="1">
            <a:spLocks/>
          </p:cNvSpPr>
          <p:nvPr/>
        </p:nvSpPr>
        <p:spPr>
          <a:xfrm>
            <a:off x="6109252" y="1841724"/>
            <a:ext cx="2007704" cy="517158"/>
          </a:xfrm>
          <a:prstGeom prst="rect">
            <a:avLst/>
          </a:prstGeom>
        </p:spPr>
        <p:txBody>
          <a:bodyPr/>
          <a:lstStyle>
            <a:lvl1pPr marL="2286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20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1pPr>
            <a:lvl2pPr marL="50292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8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2pPr>
            <a:lvl3pPr marL="6858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6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3pPr>
            <a:lvl4pPr marL="9144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4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4pPr>
            <a:lvl5pPr marL="11430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4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002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288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574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None/>
            </a:pPr>
            <a:r>
              <a:rPr lang="en-US" b="1" dirty="0"/>
              <a:t>Queries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D9CCE706-5F1C-45BA-A5B9-DC8D2B8EAED2}"/>
              </a:ext>
            </a:extLst>
          </p:cNvPr>
          <p:cNvSpPr txBox="1">
            <a:spLocks/>
          </p:cNvSpPr>
          <p:nvPr/>
        </p:nvSpPr>
        <p:spPr>
          <a:xfrm>
            <a:off x="682488" y="2358882"/>
            <a:ext cx="2478156" cy="1163388"/>
          </a:xfrm>
          <a:prstGeom prst="rect">
            <a:avLst/>
          </a:prstGeom>
        </p:spPr>
        <p:txBody>
          <a:bodyPr/>
          <a:lstStyle>
            <a:lvl1pPr marL="2286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20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1pPr>
            <a:lvl2pPr marL="50292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8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2pPr>
            <a:lvl3pPr marL="6858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6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3pPr>
            <a:lvl4pPr marL="9144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4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4pPr>
            <a:lvl5pPr marL="11430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4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002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288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574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None/>
            </a:pPr>
            <a:r>
              <a:rPr lang="en-US" sz="1600" dirty="0" err="1"/>
              <a:t>SpringCloud</a:t>
            </a:r>
            <a:r>
              <a:rPr lang="en-US" sz="1600" dirty="0"/>
              <a:t> + HTTP</a:t>
            </a:r>
          </a:p>
          <a:p>
            <a:pPr marL="45720" indent="0" algn="ctr">
              <a:buNone/>
            </a:pPr>
            <a:r>
              <a:rPr lang="en-US" sz="1600" dirty="0"/>
              <a:t>or</a:t>
            </a:r>
          </a:p>
          <a:p>
            <a:pPr marL="45720" indent="0" algn="ctr">
              <a:buNone/>
            </a:pPr>
            <a:r>
              <a:rPr lang="en-US" sz="1600" dirty="0" err="1"/>
              <a:t>JGroups</a:t>
            </a:r>
            <a:endParaRPr lang="en-US" sz="1600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C3E760A2-B6A7-4043-BFF5-4314533F3E32}"/>
              </a:ext>
            </a:extLst>
          </p:cNvPr>
          <p:cNvSpPr txBox="1">
            <a:spLocks/>
          </p:cNvSpPr>
          <p:nvPr/>
        </p:nvSpPr>
        <p:spPr>
          <a:xfrm>
            <a:off x="3279914" y="2358882"/>
            <a:ext cx="2478156" cy="517158"/>
          </a:xfrm>
          <a:prstGeom prst="rect">
            <a:avLst/>
          </a:prstGeom>
        </p:spPr>
        <p:txBody>
          <a:bodyPr/>
          <a:lstStyle>
            <a:lvl1pPr marL="2286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20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1pPr>
            <a:lvl2pPr marL="50292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8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2pPr>
            <a:lvl3pPr marL="6858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6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3pPr>
            <a:lvl4pPr marL="9144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4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4pPr>
            <a:lvl5pPr marL="11430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4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002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288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574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None/>
            </a:pPr>
            <a:r>
              <a:rPr lang="en-US" sz="1600" dirty="0"/>
              <a:t>Either AMQP</a:t>
            </a:r>
          </a:p>
          <a:p>
            <a:pPr marL="45720" indent="0" algn="ctr">
              <a:buNone/>
            </a:pPr>
            <a:r>
              <a:rPr lang="en-US" sz="1600" dirty="0"/>
              <a:t>or</a:t>
            </a:r>
          </a:p>
          <a:p>
            <a:pPr marL="45720" indent="0" algn="ctr">
              <a:buNone/>
            </a:pPr>
            <a:r>
              <a:rPr lang="en-US" sz="1600" dirty="0"/>
              <a:t>tracking a database table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57D0F818-F1A9-4AE9-96EE-3C5025666161}"/>
              </a:ext>
            </a:extLst>
          </p:cNvPr>
          <p:cNvSpPr txBox="1">
            <a:spLocks/>
          </p:cNvSpPr>
          <p:nvPr/>
        </p:nvSpPr>
        <p:spPr>
          <a:xfrm>
            <a:off x="5877340" y="2358882"/>
            <a:ext cx="2478156" cy="517158"/>
          </a:xfrm>
          <a:prstGeom prst="rect">
            <a:avLst/>
          </a:prstGeom>
        </p:spPr>
        <p:txBody>
          <a:bodyPr/>
          <a:lstStyle>
            <a:lvl1pPr marL="2286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20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1pPr>
            <a:lvl2pPr marL="50292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8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2pPr>
            <a:lvl3pPr marL="6858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6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3pPr>
            <a:lvl4pPr marL="9144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4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4pPr>
            <a:lvl5pPr marL="11430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4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002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288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574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None/>
            </a:pPr>
            <a:r>
              <a:rPr lang="en-US" sz="1600" dirty="0"/>
              <a:t>No standard functionality; typically custom REST interface with HTTP load balancing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5826DE02-0C11-4C69-8BB1-2AA62190B2CD}"/>
              </a:ext>
            </a:extLst>
          </p:cNvPr>
          <p:cNvSpPr txBox="1">
            <a:spLocks/>
          </p:cNvSpPr>
          <p:nvPr/>
        </p:nvSpPr>
        <p:spPr>
          <a:xfrm>
            <a:off x="682488" y="3759256"/>
            <a:ext cx="2478156" cy="660344"/>
          </a:xfrm>
          <a:prstGeom prst="rect">
            <a:avLst/>
          </a:prstGeom>
        </p:spPr>
        <p:txBody>
          <a:bodyPr/>
          <a:lstStyle>
            <a:lvl1pPr marL="2286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20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1pPr>
            <a:lvl2pPr marL="50292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8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2pPr>
            <a:lvl3pPr marL="6858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6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3pPr>
            <a:lvl4pPr marL="9144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4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4pPr>
            <a:lvl5pPr marL="11430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4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002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288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574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None/>
            </a:pPr>
            <a:r>
              <a:rPr lang="en-US" sz="1600" dirty="0"/>
              <a:t>or</a:t>
            </a:r>
          </a:p>
          <a:p>
            <a:pPr marL="45720" indent="0" algn="ctr">
              <a:buNone/>
            </a:pPr>
            <a:r>
              <a:rPr lang="en-US" sz="1600" dirty="0" err="1"/>
              <a:t>AxonHubCommandBus</a:t>
            </a:r>
            <a:endParaRPr lang="en-US" sz="1600" dirty="0"/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95931E57-6184-490D-B4CA-6F7C5C8F063A}"/>
              </a:ext>
            </a:extLst>
          </p:cNvPr>
          <p:cNvSpPr txBox="1">
            <a:spLocks/>
          </p:cNvSpPr>
          <p:nvPr/>
        </p:nvSpPr>
        <p:spPr>
          <a:xfrm>
            <a:off x="3279914" y="3759256"/>
            <a:ext cx="2478156" cy="293541"/>
          </a:xfrm>
          <a:prstGeom prst="rect">
            <a:avLst/>
          </a:prstGeom>
        </p:spPr>
        <p:txBody>
          <a:bodyPr/>
          <a:lstStyle>
            <a:lvl1pPr marL="2286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20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1pPr>
            <a:lvl2pPr marL="50292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8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2pPr>
            <a:lvl3pPr marL="6858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6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3pPr>
            <a:lvl4pPr marL="9144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4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4pPr>
            <a:lvl5pPr marL="11430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4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002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288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574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None/>
            </a:pPr>
            <a:r>
              <a:rPr lang="en-US" sz="1600" dirty="0"/>
              <a:t>or</a:t>
            </a:r>
          </a:p>
          <a:p>
            <a:pPr marL="45720" indent="0" algn="ctr">
              <a:buNone/>
            </a:pPr>
            <a:r>
              <a:rPr lang="en-US" sz="1600" dirty="0" err="1"/>
              <a:t>AxonHubEventBus</a:t>
            </a:r>
            <a:endParaRPr lang="en-US" sz="1600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BCCAA68-C1BF-4CAD-9E94-927A4BF5BB7A}"/>
              </a:ext>
            </a:extLst>
          </p:cNvPr>
          <p:cNvSpPr txBox="1">
            <a:spLocks/>
          </p:cNvSpPr>
          <p:nvPr/>
        </p:nvSpPr>
        <p:spPr>
          <a:xfrm>
            <a:off x="5877340" y="3759256"/>
            <a:ext cx="2478156" cy="293541"/>
          </a:xfrm>
          <a:prstGeom prst="rect">
            <a:avLst/>
          </a:prstGeom>
        </p:spPr>
        <p:txBody>
          <a:bodyPr/>
          <a:lstStyle>
            <a:lvl1pPr marL="2286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20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1pPr>
            <a:lvl2pPr marL="50292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8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2pPr>
            <a:lvl3pPr marL="6858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6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3pPr>
            <a:lvl4pPr marL="9144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4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4pPr>
            <a:lvl5pPr marL="11430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4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002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288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574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 algn="ctr">
              <a:buNone/>
            </a:pPr>
            <a:r>
              <a:rPr lang="en-US" sz="1600" dirty="0"/>
              <a:t>or</a:t>
            </a:r>
          </a:p>
          <a:p>
            <a:pPr marL="45720" indent="0" algn="ctr">
              <a:buNone/>
            </a:pPr>
            <a:r>
              <a:rPr lang="en-US" sz="1600" dirty="0" err="1"/>
              <a:t>AxonHubQueryBus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3485766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FE3E6D-0861-480B-8160-C43E6E62CA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AxonHub</a:t>
            </a:r>
            <a:r>
              <a:rPr lang="en-US" dirty="0"/>
              <a:t> essentials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4435A6-EAB4-4452-A628-9A08271691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It's a server system, distributed as a .jar, together with an open source </a:t>
            </a:r>
            <a:r>
              <a:rPr lang="en-US" dirty="0" err="1"/>
              <a:t>AxonHub</a:t>
            </a:r>
            <a:r>
              <a:rPr lang="en-US" dirty="0"/>
              <a:t> client.</a:t>
            </a:r>
          </a:p>
          <a:p>
            <a:r>
              <a:rPr lang="en-US" dirty="0"/>
              <a:t>Unified, asynchronous messaging system for Commands, Events and Queries.</a:t>
            </a:r>
          </a:p>
          <a:p>
            <a:r>
              <a:rPr lang="en-US" dirty="0"/>
              <a:t>Has the intelligence to do correct routing with near-zero configuration, using specific Command, Event and Query routing patterns.</a:t>
            </a:r>
          </a:p>
          <a:p>
            <a:pPr marL="45720" indent="0">
              <a:buNone/>
            </a:pPr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089607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D416E3-F0F5-4ABF-973A-4AC7CBC88E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does it work?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191811-258F-450B-A15A-F0925B7F34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4400" y="1371277"/>
            <a:ext cx="3566160" cy="2979743"/>
          </a:xfrm>
        </p:spPr>
        <p:txBody>
          <a:bodyPr>
            <a:normAutofit fontScale="92500" lnSpcReduction="10000"/>
          </a:bodyPr>
          <a:lstStyle/>
          <a:p>
            <a:pPr marL="45720" indent="0">
              <a:buNone/>
            </a:pPr>
            <a:r>
              <a:rPr lang="en-US" sz="1600" dirty="0"/>
              <a:t>When an application has an </a:t>
            </a:r>
            <a:r>
              <a:rPr lang="en-US" sz="1600" dirty="0" err="1"/>
              <a:t>AxonHub</a:t>
            </a:r>
            <a:r>
              <a:rPr lang="en-US" sz="1600" dirty="0"/>
              <a:t>*Bus, two things happen:</a:t>
            </a:r>
            <a:br>
              <a:rPr lang="en-US" sz="1600" dirty="0"/>
            </a:br>
            <a:endParaRPr lang="en-US" sz="1600" dirty="0"/>
          </a:p>
          <a:p>
            <a:pPr marL="777240" lvl="1" indent="-457200">
              <a:buFont typeface="+mj-lt"/>
              <a:buAutoNum type="arabicPeriod"/>
            </a:pPr>
            <a:r>
              <a:rPr lang="en-US" sz="1600" dirty="0"/>
              <a:t>When that application puts a message on the bus, it will be sent to </a:t>
            </a:r>
            <a:r>
              <a:rPr lang="en-US" sz="1600" dirty="0" err="1"/>
              <a:t>AxonHub</a:t>
            </a:r>
            <a:r>
              <a:rPr lang="en-US" sz="1600" dirty="0"/>
              <a:t> for further processing.</a:t>
            </a:r>
            <a:br>
              <a:rPr lang="en-US" sz="1600" dirty="0"/>
            </a:br>
            <a:endParaRPr lang="en-US" sz="1600" dirty="0"/>
          </a:p>
          <a:p>
            <a:pPr marL="777240" lvl="1" indent="-457200">
              <a:buFont typeface="+mj-lt"/>
              <a:buAutoNum type="arabicPeriod"/>
            </a:pPr>
            <a:r>
              <a:rPr lang="en-US" sz="1600" dirty="0"/>
              <a:t>The application will actively inform </a:t>
            </a:r>
            <a:r>
              <a:rPr lang="en-US" sz="1600" dirty="0" err="1"/>
              <a:t>AxonHub</a:t>
            </a:r>
            <a:r>
              <a:rPr lang="en-US" sz="1600" dirty="0"/>
              <a:t> about the @</a:t>
            </a:r>
            <a:r>
              <a:rPr lang="en-US" sz="1600" dirty="0" err="1"/>
              <a:t>CommandHandlers</a:t>
            </a:r>
            <a:r>
              <a:rPr lang="en-US" sz="1600" dirty="0"/>
              <a:t>, @</a:t>
            </a:r>
            <a:r>
              <a:rPr lang="en-US" sz="1600" dirty="0" err="1"/>
              <a:t>QueryHandlers</a:t>
            </a:r>
            <a:r>
              <a:rPr lang="en-US" sz="1600" dirty="0"/>
              <a:t> and @</a:t>
            </a:r>
            <a:r>
              <a:rPr lang="en-US" sz="1600" dirty="0" err="1"/>
              <a:t>EventHandlers</a:t>
            </a:r>
            <a:r>
              <a:rPr lang="en-US" sz="1600" dirty="0"/>
              <a:t> it has.</a:t>
            </a:r>
          </a:p>
          <a:p>
            <a:pPr marL="502920" indent="-457200">
              <a:buFont typeface="+mj-lt"/>
              <a:buAutoNum type="arabicPeriod"/>
            </a:pPr>
            <a:endParaRPr lang="en-US" dirty="0"/>
          </a:p>
          <a:p>
            <a:pPr marL="777240" lvl="1" indent="-457200">
              <a:buFont typeface="+mj-lt"/>
              <a:buAutoNum type="arabicPeriod"/>
            </a:pPr>
            <a:endParaRPr lang="en-US" dirty="0"/>
          </a:p>
        </p:txBody>
      </p:sp>
      <p:sp>
        <p:nvSpPr>
          <p:cNvPr id="4" name="Right Brace 3">
            <a:extLst>
              <a:ext uri="{FF2B5EF4-FFF2-40B4-BE49-F238E27FC236}">
                <a16:creationId xmlns:a16="http://schemas.microsoft.com/office/drawing/2014/main" id="{93DEFB54-2AAC-40FF-8664-EB2B74C451D7}"/>
              </a:ext>
            </a:extLst>
          </p:cNvPr>
          <p:cNvSpPr/>
          <p:nvPr/>
        </p:nvSpPr>
        <p:spPr>
          <a:xfrm>
            <a:off x="4704745" y="1962233"/>
            <a:ext cx="374400" cy="2388788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047C372-2F3B-4BBF-8D5D-6555602F96EB}"/>
              </a:ext>
            </a:extLst>
          </p:cNvPr>
          <p:cNvSpPr txBox="1"/>
          <p:nvPr/>
        </p:nvSpPr>
        <p:spPr>
          <a:xfrm>
            <a:off x="5143310" y="1725466"/>
            <a:ext cx="361969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Lato" panose="020F0502020204030203" pitchFamily="34" charset="0"/>
              </a:rPr>
              <a:t>In combination with </a:t>
            </a:r>
            <a:br>
              <a:rPr lang="en-US" dirty="0">
                <a:solidFill>
                  <a:schemeClr val="bg1"/>
                </a:solidFill>
                <a:latin typeface="Lato" panose="020F0502020204030203" pitchFamily="34" charset="0"/>
              </a:rPr>
            </a:br>
            <a:endParaRPr lang="en-US" dirty="0">
              <a:solidFill>
                <a:schemeClr val="bg1"/>
              </a:solidFill>
              <a:latin typeface="Lato" panose="020F05020202040302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err="1">
                <a:solidFill>
                  <a:schemeClr val="bg1"/>
                </a:solidFill>
                <a:latin typeface="Lato" panose="020F0502020204030203" pitchFamily="34" charset="0"/>
              </a:rPr>
              <a:t>AxonHub's</a:t>
            </a:r>
            <a:r>
              <a:rPr lang="en-US" dirty="0">
                <a:solidFill>
                  <a:schemeClr val="bg1"/>
                </a:solidFill>
                <a:latin typeface="Lato" panose="020F0502020204030203" pitchFamily="34" charset="0"/>
              </a:rPr>
              <a:t> understanding of message meta-data and routing patterns,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  <a:latin typeface="Lato" panose="020F0502020204030203" pitchFamily="34" charset="0"/>
              </a:rPr>
              <a:t>2-way </a:t>
            </a:r>
            <a:r>
              <a:rPr lang="en-US" dirty="0" err="1">
                <a:solidFill>
                  <a:schemeClr val="bg1"/>
                </a:solidFill>
                <a:latin typeface="Lato" panose="020F0502020204030203" pitchFamily="34" charset="0"/>
              </a:rPr>
              <a:t>gRPC</a:t>
            </a:r>
            <a:r>
              <a:rPr lang="en-US" dirty="0">
                <a:solidFill>
                  <a:schemeClr val="bg1"/>
                </a:solidFill>
                <a:latin typeface="Lato" panose="020F0502020204030203" pitchFamily="34" charset="0"/>
              </a:rPr>
              <a:t> connections</a:t>
            </a:r>
          </a:p>
          <a:p>
            <a:br>
              <a:rPr lang="en-US" dirty="0">
                <a:solidFill>
                  <a:schemeClr val="bg1"/>
                </a:solidFill>
                <a:latin typeface="Lato" panose="020F0502020204030203" pitchFamily="34" charset="0"/>
              </a:rPr>
            </a:br>
            <a:r>
              <a:rPr lang="en-US" dirty="0">
                <a:solidFill>
                  <a:schemeClr val="bg1"/>
                </a:solidFill>
                <a:latin typeface="Lato" panose="020F0502020204030203" pitchFamily="34" charset="0"/>
              </a:rPr>
              <a:t>this allows fully automatic routing and monitoring / management functionality.</a:t>
            </a:r>
          </a:p>
        </p:txBody>
      </p:sp>
    </p:spTree>
    <p:extLst>
      <p:ext uri="{BB962C8B-B14F-4D97-AF65-F5344CB8AC3E}">
        <p14:creationId xmlns:p14="http://schemas.microsoft.com/office/powerpoint/2010/main" val="4023975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CD5E26-4EFE-41B4-8349-1A6CBE99BC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AxonHub</a:t>
            </a:r>
            <a:r>
              <a:rPr lang="en-US" dirty="0"/>
              <a:t> and </a:t>
            </a:r>
            <a:r>
              <a:rPr lang="en-US" dirty="0" err="1"/>
              <a:t>AxonDB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203913-864E-48CD-BB59-898202202B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4400" y="1371277"/>
            <a:ext cx="3657600" cy="3017843"/>
          </a:xfrm>
        </p:spPr>
        <p:txBody>
          <a:bodyPr>
            <a:normAutofit/>
          </a:bodyPr>
          <a:lstStyle/>
          <a:p>
            <a:r>
              <a:rPr lang="en-US" dirty="0"/>
              <a:t>Events go through </a:t>
            </a:r>
            <a:r>
              <a:rPr lang="en-US" dirty="0" err="1"/>
              <a:t>AxonHub</a:t>
            </a:r>
            <a:r>
              <a:rPr lang="en-US" dirty="0"/>
              <a:t> doesn't store events itself – it needs an event store for that.</a:t>
            </a:r>
          </a:p>
          <a:p>
            <a:r>
              <a:rPr lang="en-US" dirty="0" err="1"/>
              <a:t>AxonDB</a:t>
            </a:r>
            <a:r>
              <a:rPr lang="en-US" dirty="0"/>
              <a:t> is AxonIQ built-for-purpose event store.</a:t>
            </a:r>
          </a:p>
          <a:p>
            <a:endParaRPr lang="en-US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72087372-3950-4513-9850-F948E6CBB5CE}"/>
              </a:ext>
            </a:extLst>
          </p:cNvPr>
          <p:cNvSpPr/>
          <p:nvPr/>
        </p:nvSpPr>
        <p:spPr>
          <a:xfrm>
            <a:off x="6017375" y="2540081"/>
            <a:ext cx="1010733" cy="525992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latin typeface="Lato" panose="020F0502020204030203" pitchFamily="34" charset="0"/>
              </a:rPr>
              <a:t>Axon</a:t>
            </a:r>
            <a:br>
              <a:rPr lang="en-US" sz="1200" dirty="0">
                <a:latin typeface="Lato" panose="020F0502020204030203" pitchFamily="34" charset="0"/>
              </a:rPr>
            </a:br>
            <a:r>
              <a:rPr lang="en-US" sz="1200" dirty="0">
                <a:latin typeface="Lato" panose="020F0502020204030203" pitchFamily="34" charset="0"/>
              </a:rPr>
              <a:t>Hub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0BA57C9B-E5AF-4AF1-9955-4333C68BDEF5}"/>
              </a:ext>
            </a:extLst>
          </p:cNvPr>
          <p:cNvSpPr/>
          <p:nvPr/>
        </p:nvSpPr>
        <p:spPr>
          <a:xfrm>
            <a:off x="5765473" y="1586517"/>
            <a:ext cx="254832" cy="26982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0FB637EC-E88B-4B7D-82D3-8BC30AC1CF1A}"/>
              </a:ext>
            </a:extLst>
          </p:cNvPr>
          <p:cNvSpPr/>
          <p:nvPr/>
        </p:nvSpPr>
        <p:spPr>
          <a:xfrm>
            <a:off x="6400426" y="1586515"/>
            <a:ext cx="254832" cy="269823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BDAF1654-64E5-47A8-B11F-EB9D9097D2BC}"/>
              </a:ext>
            </a:extLst>
          </p:cNvPr>
          <p:cNvSpPr/>
          <p:nvPr/>
        </p:nvSpPr>
        <p:spPr>
          <a:xfrm>
            <a:off x="7035379" y="1586517"/>
            <a:ext cx="254832" cy="269823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57C89967-BB63-4256-B015-4127876DEA3A}"/>
              </a:ext>
            </a:extLst>
          </p:cNvPr>
          <p:cNvCxnSpPr>
            <a:cxnSpLocks/>
            <a:stCxn id="5" idx="4"/>
            <a:endCxn id="4" idx="1"/>
          </p:cNvCxnSpPr>
          <p:nvPr/>
        </p:nvCxnSpPr>
        <p:spPr>
          <a:xfrm>
            <a:off x="5892889" y="1856340"/>
            <a:ext cx="272504" cy="7607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D713736F-E2CA-4CAF-8E41-563AF0188F54}"/>
              </a:ext>
            </a:extLst>
          </p:cNvPr>
          <p:cNvCxnSpPr>
            <a:cxnSpLocks/>
            <a:stCxn id="8" idx="4"/>
            <a:endCxn id="4" idx="7"/>
          </p:cNvCxnSpPr>
          <p:nvPr/>
        </p:nvCxnSpPr>
        <p:spPr>
          <a:xfrm flipH="1">
            <a:off x="6880090" y="1856340"/>
            <a:ext cx="282705" cy="7607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1F22D831-E254-42F4-80DA-6EFC4720078D}"/>
              </a:ext>
            </a:extLst>
          </p:cNvPr>
          <p:cNvCxnSpPr>
            <a:cxnSpLocks/>
            <a:stCxn id="6" idx="4"/>
            <a:endCxn id="4" idx="0"/>
          </p:cNvCxnSpPr>
          <p:nvPr/>
        </p:nvCxnSpPr>
        <p:spPr>
          <a:xfrm flipH="1">
            <a:off x="6522742" y="1856338"/>
            <a:ext cx="5100" cy="68374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Oval 30">
            <a:extLst>
              <a:ext uri="{FF2B5EF4-FFF2-40B4-BE49-F238E27FC236}">
                <a16:creationId xmlns:a16="http://schemas.microsoft.com/office/drawing/2014/main" id="{F0701926-7DF3-4BC3-94ED-AD59C6C41AD1}"/>
              </a:ext>
            </a:extLst>
          </p:cNvPr>
          <p:cNvSpPr/>
          <p:nvPr/>
        </p:nvSpPr>
        <p:spPr>
          <a:xfrm>
            <a:off x="6017374" y="3486818"/>
            <a:ext cx="1010733" cy="525992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latin typeface="Lato" panose="020F0502020204030203" pitchFamily="34" charset="0"/>
              </a:rPr>
              <a:t>Axon</a:t>
            </a:r>
            <a:br>
              <a:rPr lang="en-US" sz="1200" dirty="0">
                <a:latin typeface="Lato" panose="020F0502020204030203" pitchFamily="34" charset="0"/>
              </a:rPr>
            </a:br>
            <a:r>
              <a:rPr lang="en-US" sz="1200" dirty="0">
                <a:latin typeface="Lato" panose="020F0502020204030203" pitchFamily="34" charset="0"/>
              </a:rPr>
              <a:t>DB</a:t>
            </a:r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1643D163-8149-4817-B9C5-620BA29CD5ED}"/>
              </a:ext>
            </a:extLst>
          </p:cNvPr>
          <p:cNvCxnSpPr>
            <a:cxnSpLocks/>
            <a:stCxn id="4" idx="4"/>
            <a:endCxn id="31" idx="0"/>
          </p:cNvCxnSpPr>
          <p:nvPr/>
        </p:nvCxnSpPr>
        <p:spPr>
          <a:xfrm flipH="1">
            <a:off x="6522741" y="3066073"/>
            <a:ext cx="1" cy="42074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7" name="Oval 36">
            <a:extLst>
              <a:ext uri="{FF2B5EF4-FFF2-40B4-BE49-F238E27FC236}">
                <a16:creationId xmlns:a16="http://schemas.microsoft.com/office/drawing/2014/main" id="{BB1C8508-846E-4131-96B6-BF81D13D3F3C}"/>
              </a:ext>
            </a:extLst>
          </p:cNvPr>
          <p:cNvSpPr/>
          <p:nvPr/>
        </p:nvSpPr>
        <p:spPr>
          <a:xfrm>
            <a:off x="5286697" y="1944948"/>
            <a:ext cx="254832" cy="269823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E48BF053-AB29-4D65-83B2-1CCAB2E446B0}"/>
              </a:ext>
            </a:extLst>
          </p:cNvPr>
          <p:cNvCxnSpPr>
            <a:cxnSpLocks/>
            <a:stCxn id="37" idx="5"/>
            <a:endCxn id="4" idx="2"/>
          </p:cNvCxnSpPr>
          <p:nvPr/>
        </p:nvCxnSpPr>
        <p:spPr>
          <a:xfrm>
            <a:off x="5504210" y="2175256"/>
            <a:ext cx="513165" cy="6278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2" name="Oval 41">
            <a:extLst>
              <a:ext uri="{FF2B5EF4-FFF2-40B4-BE49-F238E27FC236}">
                <a16:creationId xmlns:a16="http://schemas.microsoft.com/office/drawing/2014/main" id="{E7186862-9712-4090-953F-DACD51083CC1}"/>
              </a:ext>
            </a:extLst>
          </p:cNvPr>
          <p:cNvSpPr/>
          <p:nvPr/>
        </p:nvSpPr>
        <p:spPr>
          <a:xfrm>
            <a:off x="7622660" y="1926989"/>
            <a:ext cx="254832" cy="269823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F4DD102F-0BDA-4452-971D-6F9038C902C3}"/>
              </a:ext>
            </a:extLst>
          </p:cNvPr>
          <p:cNvCxnSpPr>
            <a:cxnSpLocks/>
            <a:stCxn id="42" idx="3"/>
            <a:endCxn id="4" idx="6"/>
          </p:cNvCxnSpPr>
          <p:nvPr/>
        </p:nvCxnSpPr>
        <p:spPr>
          <a:xfrm flipH="1">
            <a:off x="7028108" y="2157297"/>
            <a:ext cx="631871" cy="64578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367203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11807AA-1809-4D21-A934-E687F0C073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77090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4B28084-2733-4347-B066-591314CEB5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50543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385B3B-69B3-43EC-A102-6FC4B9AD73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Kubernetes deployment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6C7A6B-A4F3-4600-9E00-BC06489EDA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4400" y="1371277"/>
            <a:ext cx="3180522" cy="1338793"/>
          </a:xfrm>
        </p:spPr>
        <p:txBody>
          <a:bodyPr/>
          <a:lstStyle/>
          <a:p>
            <a:r>
              <a:rPr lang="en-US" dirty="0" err="1"/>
              <a:t>gc</a:t>
            </a:r>
            <a:r>
              <a:rPr lang="en-US" dirty="0"/>
              <a:t>-command</a:t>
            </a:r>
          </a:p>
          <a:p>
            <a:r>
              <a:rPr lang="en-US" dirty="0" err="1"/>
              <a:t>gc</a:t>
            </a:r>
            <a:r>
              <a:rPr lang="en-US" dirty="0"/>
              <a:t>-query</a:t>
            </a:r>
          </a:p>
          <a:p>
            <a:r>
              <a:rPr lang="en-US" dirty="0" err="1"/>
              <a:t>gc-gui</a:t>
            </a:r>
            <a:endParaRPr lang="en-US" dirty="0"/>
          </a:p>
        </p:txBody>
      </p:sp>
      <p:sp>
        <p:nvSpPr>
          <p:cNvPr id="4" name="Right Brace 3">
            <a:extLst>
              <a:ext uri="{FF2B5EF4-FFF2-40B4-BE49-F238E27FC236}">
                <a16:creationId xmlns:a16="http://schemas.microsoft.com/office/drawing/2014/main" id="{AEA44732-9034-4F53-A625-A768945265E6}"/>
              </a:ext>
            </a:extLst>
          </p:cNvPr>
          <p:cNvSpPr/>
          <p:nvPr/>
        </p:nvSpPr>
        <p:spPr>
          <a:xfrm>
            <a:off x="3720522" y="1388875"/>
            <a:ext cx="374400" cy="118287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A826988-0F1B-4A9C-886B-DD21C2CBE9E1}"/>
              </a:ext>
            </a:extLst>
          </p:cNvPr>
          <p:cNvSpPr txBox="1"/>
          <p:nvPr/>
        </p:nvSpPr>
        <p:spPr>
          <a:xfrm>
            <a:off x="4341553" y="1371421"/>
            <a:ext cx="36196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Lato" panose="020F0502020204030203" pitchFamily="34" charset="0"/>
              </a:rPr>
              <a:t>All 3 are standard Kubernetes "deployments" of a Pod with a single Docker container. Pods are ephemeral.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D3ABF187-3E5E-40D0-9945-4C39799AD6B5}"/>
              </a:ext>
            </a:extLst>
          </p:cNvPr>
          <p:cNvSpPr txBox="1">
            <a:spLocks/>
          </p:cNvSpPr>
          <p:nvPr/>
        </p:nvSpPr>
        <p:spPr>
          <a:xfrm>
            <a:off x="914400" y="3068732"/>
            <a:ext cx="3180522" cy="11828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20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1pPr>
            <a:lvl2pPr marL="50292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8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2pPr>
            <a:lvl3pPr marL="6858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6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3pPr>
            <a:lvl4pPr marL="9144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4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4pPr>
            <a:lvl5pPr marL="11430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4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002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288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574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err="1"/>
              <a:t>axonhub</a:t>
            </a:r>
            <a:endParaRPr lang="en-US" dirty="0"/>
          </a:p>
          <a:p>
            <a:r>
              <a:rPr lang="en-US" dirty="0" err="1"/>
              <a:t>axondb</a:t>
            </a:r>
            <a:endParaRPr lang="en-US" dirty="0"/>
          </a:p>
        </p:txBody>
      </p:sp>
      <p:sp>
        <p:nvSpPr>
          <p:cNvPr id="7" name="Right Brace 6">
            <a:extLst>
              <a:ext uri="{FF2B5EF4-FFF2-40B4-BE49-F238E27FC236}">
                <a16:creationId xmlns:a16="http://schemas.microsoft.com/office/drawing/2014/main" id="{E7CCC6C4-B301-48CA-882F-1026F9286743}"/>
              </a:ext>
            </a:extLst>
          </p:cNvPr>
          <p:cNvSpPr/>
          <p:nvPr/>
        </p:nvSpPr>
        <p:spPr>
          <a:xfrm>
            <a:off x="3720522" y="2930412"/>
            <a:ext cx="374400" cy="118287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6C9AB0D-F6BB-4EFD-BA05-C75785A85CB1}"/>
              </a:ext>
            </a:extLst>
          </p:cNvPr>
          <p:cNvSpPr txBox="1"/>
          <p:nvPr/>
        </p:nvSpPr>
        <p:spPr>
          <a:xfrm>
            <a:off x="4341552" y="2783006"/>
            <a:ext cx="416634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Lato" panose="020F0502020204030203" pitchFamily="34" charset="0"/>
              </a:rPr>
              <a:t>Each need to operate as a cluster for HA</a:t>
            </a:r>
          </a:p>
          <a:p>
            <a:r>
              <a:rPr lang="en-US" dirty="0">
                <a:solidFill>
                  <a:schemeClr val="bg1"/>
                </a:solidFill>
                <a:latin typeface="Lato" panose="020F0502020204030203" pitchFamily="34" charset="0"/>
              </a:rPr>
              <a:t>Won't work as a "deployments"</a:t>
            </a:r>
          </a:p>
          <a:p>
            <a:r>
              <a:rPr lang="en-US" dirty="0">
                <a:solidFill>
                  <a:schemeClr val="bg1"/>
                </a:solidFill>
                <a:latin typeface="Lato" panose="020F0502020204030203" pitchFamily="34" charset="0"/>
              </a:rPr>
              <a:t>Instead, using "</a:t>
            </a:r>
            <a:r>
              <a:rPr lang="en-US" dirty="0" err="1">
                <a:solidFill>
                  <a:schemeClr val="bg1"/>
                </a:solidFill>
                <a:latin typeface="Lato" panose="020F0502020204030203" pitchFamily="34" charset="0"/>
              </a:rPr>
              <a:t>StatefulSet</a:t>
            </a:r>
            <a:r>
              <a:rPr lang="en-US" dirty="0">
                <a:solidFill>
                  <a:schemeClr val="bg1"/>
                </a:solidFill>
                <a:latin typeface="Lato" panose="020F0502020204030203" pitchFamily="34" charset="0"/>
              </a:rPr>
              <a:t>".</a:t>
            </a:r>
            <a:br>
              <a:rPr lang="en-US" dirty="0">
                <a:solidFill>
                  <a:schemeClr val="bg1"/>
                </a:solidFill>
                <a:latin typeface="Lato" panose="020F0502020204030203" pitchFamily="34" charset="0"/>
              </a:rPr>
            </a:br>
            <a:endParaRPr lang="en-US" dirty="0">
              <a:solidFill>
                <a:schemeClr val="bg1"/>
              </a:solidFill>
              <a:latin typeface="Lato" panose="020F0502020204030203" pitchFamily="34" charset="0"/>
            </a:endParaRPr>
          </a:p>
          <a:p>
            <a:pPr marL="285750" indent="-285750">
              <a:buFontTx/>
              <a:buChar char="-"/>
            </a:pPr>
            <a:r>
              <a:rPr lang="en-US" dirty="0">
                <a:solidFill>
                  <a:schemeClr val="bg1"/>
                </a:solidFill>
                <a:latin typeface="Lato" panose="020F0502020204030203" pitchFamily="34" charset="0"/>
              </a:rPr>
              <a:t>Pods get </a:t>
            </a:r>
            <a:r>
              <a:rPr lang="en-US" b="1" dirty="0">
                <a:solidFill>
                  <a:schemeClr val="bg1"/>
                </a:solidFill>
                <a:latin typeface="Lato" panose="020F0502020204030203" pitchFamily="34" charset="0"/>
              </a:rPr>
              <a:t>identity </a:t>
            </a:r>
            <a:r>
              <a:rPr lang="en-US" dirty="0">
                <a:solidFill>
                  <a:schemeClr val="bg1"/>
                </a:solidFill>
                <a:latin typeface="Lato" panose="020F0502020204030203" pitchFamily="34" charset="0"/>
              </a:rPr>
              <a:t>(network, storage)</a:t>
            </a:r>
          </a:p>
          <a:p>
            <a:pPr marL="285750" indent="-285750">
              <a:buFontTx/>
              <a:buChar char="-"/>
            </a:pPr>
            <a:r>
              <a:rPr lang="en-US" dirty="0">
                <a:solidFill>
                  <a:schemeClr val="bg1"/>
                </a:solidFill>
                <a:latin typeface="Lato" panose="020F0502020204030203" pitchFamily="34" charset="0"/>
              </a:rPr>
              <a:t>Scaled up and down sequentially </a:t>
            </a:r>
          </a:p>
        </p:txBody>
      </p:sp>
    </p:spTree>
    <p:extLst>
      <p:ext uri="{BB962C8B-B14F-4D97-AF65-F5344CB8AC3E}">
        <p14:creationId xmlns:p14="http://schemas.microsoft.com/office/powerpoint/2010/main" val="3121537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7" grpId="0" animBg="1"/>
      <p:bldP spid="8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E76A39-377C-418C-BB0E-9C4EDBD935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Deploying </a:t>
            </a:r>
            <a:r>
              <a:rPr lang="en-US" dirty="0" err="1"/>
              <a:t>gc</a:t>
            </a:r>
            <a:r>
              <a:rPr lang="en-US" dirty="0"/>
              <a:t>-command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899B5B-AB4A-4333-8AF1-44E0DC5AD9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4400" y="1371277"/>
            <a:ext cx="7315200" cy="1537575"/>
          </a:xfrm>
        </p:spPr>
        <p:txBody>
          <a:bodyPr/>
          <a:lstStyle/>
          <a:p>
            <a:pPr marL="45720" indent="0">
              <a:buNone/>
            </a:pPr>
            <a:r>
              <a:rPr lang="en-US" dirty="0" err="1"/>
              <a:t>Dockerfile</a:t>
            </a:r>
            <a:endParaRPr lang="en-US" dirty="0"/>
          </a:p>
          <a:p>
            <a:pPr marL="45720" indent="0">
              <a:buNone/>
            </a:pPr>
            <a:r>
              <a:rPr lang="en-US" sz="1200" dirty="0">
                <a:latin typeface="Courier New" panose="02070309020205020404" pitchFamily="49" charset="0"/>
                <a:cs typeface="Courier New" panose="02070309020205020404" pitchFamily="49" charset="0"/>
              </a:rPr>
              <a:t>FROM openjdk:8-jdk-alpine</a:t>
            </a:r>
          </a:p>
          <a:p>
            <a:pPr marL="45720" indent="0">
              <a:buNone/>
            </a:pPr>
            <a:r>
              <a:rPr lang="en-US" sz="1200" dirty="0">
                <a:latin typeface="Courier New" panose="02070309020205020404" pitchFamily="49" charset="0"/>
                <a:cs typeface="Courier New" panose="02070309020205020404" pitchFamily="49" charset="0"/>
              </a:rPr>
              <a:t>VOLUME /</a:t>
            </a:r>
            <a:r>
              <a:rPr lang="en-US" sz="12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tmp</a:t>
            </a:r>
            <a:endParaRPr lang="en-US" sz="12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45720" indent="0">
              <a:buNone/>
            </a:pPr>
            <a:r>
              <a:rPr lang="en-US" sz="1200" dirty="0">
                <a:latin typeface="Courier New" panose="02070309020205020404" pitchFamily="49" charset="0"/>
                <a:cs typeface="Courier New" panose="02070309020205020404" pitchFamily="49" charset="0"/>
              </a:rPr>
              <a:t>ADD gc-command-1.0.jar app.jar</a:t>
            </a:r>
          </a:p>
          <a:p>
            <a:pPr marL="45720" indent="0">
              <a:buNone/>
            </a:pPr>
            <a:r>
              <a:rPr lang="en-US" sz="1200" dirty="0">
                <a:latin typeface="Courier New" panose="02070309020205020404" pitchFamily="49" charset="0"/>
                <a:cs typeface="Courier New" panose="02070309020205020404" pitchFamily="49" charset="0"/>
              </a:rPr>
              <a:t>ADD </a:t>
            </a:r>
            <a:r>
              <a:rPr lang="en-US" sz="12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application.properties</a:t>
            </a:r>
            <a:r>
              <a:rPr lang="en-US" sz="1200" dirty="0">
                <a:latin typeface="Courier New" panose="02070309020205020404" pitchFamily="49" charset="0"/>
                <a:cs typeface="Courier New" panose="02070309020205020404" pitchFamily="49" charset="0"/>
              </a:rPr>
              <a:t> .</a:t>
            </a:r>
          </a:p>
          <a:p>
            <a:pPr marL="45720" indent="0">
              <a:buNone/>
            </a:pPr>
            <a:r>
              <a:rPr lang="en-US" sz="1200" dirty="0">
                <a:latin typeface="Courier New" panose="02070309020205020404" pitchFamily="49" charset="0"/>
                <a:cs typeface="Courier New" panose="02070309020205020404" pitchFamily="49" charset="0"/>
              </a:rPr>
              <a:t>ENTRYPOINT ["java","-jar","/app.jar"]</a:t>
            </a:r>
          </a:p>
          <a:p>
            <a:pPr marL="45720" indent="0">
              <a:buNone/>
            </a:pPr>
            <a:endParaRPr lang="en-US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C91BD97-DA36-4008-98D2-97F0D8A40117}"/>
              </a:ext>
            </a:extLst>
          </p:cNvPr>
          <p:cNvSpPr txBox="1">
            <a:spLocks/>
          </p:cNvSpPr>
          <p:nvPr/>
        </p:nvSpPr>
        <p:spPr>
          <a:xfrm>
            <a:off x="914400" y="3134139"/>
            <a:ext cx="7315200" cy="655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20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1pPr>
            <a:lvl2pPr marL="50292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8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2pPr>
            <a:lvl3pPr marL="6858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6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3pPr>
            <a:lvl4pPr marL="9144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4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4pPr>
            <a:lvl5pPr marL="11430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4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002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288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574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Font typeface="Arial"/>
              <a:buNone/>
            </a:pPr>
            <a:r>
              <a:rPr lang="en-US" dirty="0" err="1"/>
              <a:t>application.properties</a:t>
            </a:r>
            <a:endParaRPr lang="en-US" dirty="0"/>
          </a:p>
          <a:p>
            <a:pPr marL="45720" indent="0">
              <a:buNone/>
            </a:pPr>
            <a:r>
              <a:rPr lang="en-US" sz="12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axoniq.axonhub.servers</a:t>
            </a:r>
            <a:r>
              <a:rPr lang="en-US" sz="1200" dirty="0">
                <a:latin typeface="Courier New" panose="02070309020205020404" pitchFamily="49" charset="0"/>
                <a:cs typeface="Courier New" panose="02070309020205020404" pitchFamily="49" charset="0"/>
              </a:rPr>
              <a:t>=</a:t>
            </a:r>
            <a:r>
              <a:rPr lang="en-US" sz="12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axonhub.default.svc.cluster.local</a:t>
            </a:r>
            <a:endParaRPr lang="en-US" sz="12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45720" indent="0">
              <a:buFont typeface="Arial"/>
              <a:buNone/>
            </a:pPr>
            <a:endParaRPr lang="en-US" dirty="0"/>
          </a:p>
        </p:txBody>
      </p:sp>
      <p:sp>
        <p:nvSpPr>
          <p:cNvPr id="5" name="Arrow: Right 4">
            <a:extLst>
              <a:ext uri="{FF2B5EF4-FFF2-40B4-BE49-F238E27FC236}">
                <a16:creationId xmlns:a16="http://schemas.microsoft.com/office/drawing/2014/main" id="{01A45DAC-8ABD-45D3-B36A-C97279351A6B}"/>
              </a:ext>
            </a:extLst>
          </p:cNvPr>
          <p:cNvSpPr/>
          <p:nvPr/>
        </p:nvSpPr>
        <p:spPr>
          <a:xfrm rot="16200000">
            <a:off x="3412436" y="3806686"/>
            <a:ext cx="377687" cy="417444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F6A0275-BF66-4755-8F3F-D83686D7ACDF}"/>
              </a:ext>
            </a:extLst>
          </p:cNvPr>
          <p:cNvSpPr txBox="1"/>
          <p:nvPr/>
        </p:nvSpPr>
        <p:spPr>
          <a:xfrm>
            <a:off x="3963865" y="3826564"/>
            <a:ext cx="483557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Lato" panose="020F0502020204030203" pitchFamily="34" charset="0"/>
              </a:rPr>
              <a:t>When creating the Kubernetes </a:t>
            </a:r>
            <a:r>
              <a:rPr lang="en-US" dirty="0" err="1">
                <a:solidFill>
                  <a:schemeClr val="bg1"/>
                </a:solidFill>
                <a:latin typeface="Lato" panose="020F0502020204030203" pitchFamily="34" charset="0"/>
              </a:rPr>
              <a:t>StatefulSet</a:t>
            </a:r>
            <a:r>
              <a:rPr lang="en-US" dirty="0">
                <a:solidFill>
                  <a:schemeClr val="bg1"/>
                </a:solidFill>
                <a:latin typeface="Lato" panose="020F0502020204030203" pitchFamily="34" charset="0"/>
              </a:rPr>
              <a:t>, this DNS SRV entry will be created and point to all nodes of the cluster.</a:t>
            </a:r>
          </a:p>
        </p:txBody>
      </p:sp>
    </p:spTree>
    <p:extLst>
      <p:ext uri="{BB962C8B-B14F-4D97-AF65-F5344CB8AC3E}">
        <p14:creationId xmlns:p14="http://schemas.microsoft.com/office/powerpoint/2010/main" val="3693672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E76A39-377C-418C-BB0E-9C4EDBD935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Deploying </a:t>
            </a:r>
            <a:r>
              <a:rPr lang="en-US" dirty="0" err="1"/>
              <a:t>gc</a:t>
            </a:r>
            <a:r>
              <a:rPr lang="en-US" dirty="0"/>
              <a:t>-command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899B5B-AB4A-4333-8AF1-44E0DC5AD9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4400" y="1371277"/>
            <a:ext cx="7315200" cy="3001940"/>
          </a:xfrm>
        </p:spPr>
        <p:txBody>
          <a:bodyPr/>
          <a:lstStyle/>
          <a:p>
            <a:pPr marL="45720" indent="0">
              <a:buNone/>
            </a:pPr>
            <a:r>
              <a:rPr lang="en-US" dirty="0"/>
              <a:t>Pushing this to Google Kubernetes Engine via Google Container Repository:</a:t>
            </a:r>
          </a:p>
          <a:p>
            <a:pPr marL="45720" indent="0">
              <a:buNone/>
            </a:pPr>
            <a:endParaRPr lang="en-US" dirty="0"/>
          </a:p>
          <a:p>
            <a:pPr marL="45720" indent="0">
              <a:buNone/>
            </a:pP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docker build -t </a:t>
            </a:r>
            <a:r>
              <a:rPr lang="en-US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gc</a:t>
            </a: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-command .</a:t>
            </a:r>
          </a:p>
          <a:p>
            <a:pPr marL="45720" indent="0">
              <a:buNone/>
            </a:pP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docker tag </a:t>
            </a:r>
            <a:r>
              <a:rPr lang="en-US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gc</a:t>
            </a: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-command eu.gcr.io/</a:t>
            </a:r>
            <a:r>
              <a:rPr lang="en-US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giftcard</a:t>
            </a: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-distributed/</a:t>
            </a:r>
            <a:r>
              <a:rPr lang="en-US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gc</a:t>
            </a: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-command </a:t>
            </a:r>
          </a:p>
          <a:p>
            <a:pPr marL="45720" indent="0">
              <a:buNone/>
            </a:pP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docker push eu.gcr.io/</a:t>
            </a:r>
            <a:r>
              <a:rPr lang="en-US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giftcard</a:t>
            </a: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-distributed/</a:t>
            </a:r>
            <a:r>
              <a:rPr lang="en-US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gc</a:t>
            </a: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-command</a:t>
            </a:r>
          </a:p>
          <a:p>
            <a:pPr marL="45720" indent="0">
              <a:buNone/>
            </a:pPr>
            <a:endParaRPr lang="en-US" sz="14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45720" indent="0">
              <a:buNone/>
            </a:pPr>
            <a:r>
              <a:rPr lang="en-US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kubectl</a:t>
            </a: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run </a:t>
            </a:r>
            <a:r>
              <a:rPr lang="en-US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gc</a:t>
            </a: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-command --image eu.gcr.io/</a:t>
            </a:r>
            <a:r>
              <a:rPr lang="en-US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giftcard</a:t>
            </a: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-distributed/</a:t>
            </a:r>
            <a:r>
              <a:rPr lang="en-US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gc</a:t>
            </a: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-command --replicas=1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C91BD97-DA36-4008-98D2-97F0D8A40117}"/>
              </a:ext>
            </a:extLst>
          </p:cNvPr>
          <p:cNvSpPr txBox="1">
            <a:spLocks/>
          </p:cNvSpPr>
          <p:nvPr/>
        </p:nvSpPr>
        <p:spPr>
          <a:xfrm>
            <a:off x="914400" y="3134139"/>
            <a:ext cx="7315200" cy="655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20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1pPr>
            <a:lvl2pPr marL="50292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8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2pPr>
            <a:lvl3pPr marL="6858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6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3pPr>
            <a:lvl4pPr marL="9144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4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4pPr>
            <a:lvl5pPr marL="11430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4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002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288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574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Font typeface="Arial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576259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E76A39-377C-418C-BB0E-9C4EDBD935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axonhub.yaml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899B5B-AB4A-4333-8AF1-44E0DC5AD9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4400" y="1371276"/>
            <a:ext cx="2319130" cy="3321893"/>
          </a:xfrm>
        </p:spPr>
        <p:txBody>
          <a:bodyPr>
            <a:normAutofit fontScale="92500" lnSpcReduction="20000"/>
          </a:bodyPr>
          <a:lstStyle/>
          <a:p>
            <a:pPr marL="45720" indent="0">
              <a:buNone/>
            </a:pPr>
            <a:r>
              <a:rPr lang="en-US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apiVersion</a:t>
            </a: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: v1</a:t>
            </a:r>
          </a:p>
          <a:p>
            <a:pPr marL="45720" indent="0">
              <a:buNone/>
            </a:pP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kind: Service</a:t>
            </a:r>
          </a:p>
          <a:p>
            <a:pPr marL="45720" indent="0">
              <a:buNone/>
            </a:pP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metadata:</a:t>
            </a:r>
          </a:p>
          <a:p>
            <a:pPr marL="45720" indent="0">
              <a:buNone/>
            </a:pP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name: </a:t>
            </a:r>
            <a:r>
              <a:rPr lang="en-US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axonhub</a:t>
            </a:r>
            <a:endParaRPr lang="en-US" sz="14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45720" indent="0">
              <a:buNone/>
            </a:pP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labels:</a:t>
            </a:r>
          </a:p>
          <a:p>
            <a:pPr marL="45720" indent="0">
              <a:buNone/>
            </a:pP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app: </a:t>
            </a:r>
            <a:r>
              <a:rPr lang="en-US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axonhub</a:t>
            </a:r>
            <a:endParaRPr lang="en-US" sz="14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45720" indent="0">
              <a:buNone/>
            </a:pP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spec:</a:t>
            </a:r>
          </a:p>
          <a:p>
            <a:pPr marL="45720" indent="0">
              <a:buNone/>
            </a:pP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ports:</a:t>
            </a:r>
          </a:p>
          <a:p>
            <a:pPr marL="45720" indent="0">
              <a:buNone/>
            </a:pP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- port: 8124</a:t>
            </a:r>
          </a:p>
          <a:p>
            <a:pPr marL="45720" indent="0">
              <a:buNone/>
            </a:pP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name: </a:t>
            </a:r>
            <a:r>
              <a:rPr lang="en-US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grpc</a:t>
            </a:r>
            <a:endParaRPr lang="en-US" sz="14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45720" indent="0">
              <a:buNone/>
            </a:pP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</a:t>
            </a:r>
            <a:r>
              <a:rPr lang="en-US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targetPort</a:t>
            </a: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: 8124</a:t>
            </a:r>
          </a:p>
          <a:p>
            <a:pPr marL="45720" indent="0">
              <a:buNone/>
            </a:pP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</a:t>
            </a:r>
            <a:r>
              <a:rPr lang="en-US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clusterIP</a:t>
            </a: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: None</a:t>
            </a:r>
          </a:p>
          <a:p>
            <a:pPr marL="45720" indent="0">
              <a:buNone/>
            </a:pP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selector:</a:t>
            </a:r>
          </a:p>
          <a:p>
            <a:pPr marL="45720" indent="0">
              <a:buNone/>
            </a:pP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app: </a:t>
            </a:r>
            <a:r>
              <a:rPr lang="en-US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axonhub</a:t>
            </a:r>
            <a:endParaRPr lang="en-US" sz="14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45720" indent="0">
              <a:buNone/>
            </a:pP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---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CC91BD97-DA36-4008-98D2-97F0D8A40117}"/>
              </a:ext>
            </a:extLst>
          </p:cNvPr>
          <p:cNvSpPr txBox="1">
            <a:spLocks/>
          </p:cNvSpPr>
          <p:nvPr/>
        </p:nvSpPr>
        <p:spPr>
          <a:xfrm>
            <a:off x="914400" y="3134139"/>
            <a:ext cx="7315200" cy="655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20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1pPr>
            <a:lvl2pPr marL="50292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8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2pPr>
            <a:lvl3pPr marL="6858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6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3pPr>
            <a:lvl4pPr marL="9144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4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4pPr>
            <a:lvl5pPr marL="11430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4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002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288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574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Font typeface="Arial"/>
              <a:buNone/>
            </a:pPr>
            <a:endParaRPr lang="en-US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6B456383-2283-43C5-8A15-AB4DF05B8B5D}"/>
              </a:ext>
            </a:extLst>
          </p:cNvPr>
          <p:cNvSpPr txBox="1">
            <a:spLocks/>
          </p:cNvSpPr>
          <p:nvPr/>
        </p:nvSpPr>
        <p:spPr>
          <a:xfrm>
            <a:off x="3677478" y="1371277"/>
            <a:ext cx="2319130" cy="3001940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20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1pPr>
            <a:lvl2pPr marL="50292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8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2pPr>
            <a:lvl3pPr marL="6858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6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3pPr>
            <a:lvl4pPr marL="9144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4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4pPr>
            <a:lvl5pPr marL="11430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4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002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288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574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None/>
            </a:pPr>
            <a:r>
              <a:rPr lang="en-US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apiVersion</a:t>
            </a: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: v1</a:t>
            </a:r>
          </a:p>
          <a:p>
            <a:pPr marL="45720" indent="0">
              <a:buNone/>
            </a:pP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kind: Service</a:t>
            </a:r>
          </a:p>
          <a:p>
            <a:pPr marL="45720" indent="0">
              <a:buNone/>
            </a:pP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metadata:</a:t>
            </a:r>
          </a:p>
          <a:p>
            <a:pPr marL="45720" indent="0">
              <a:buNone/>
            </a:pP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name: </a:t>
            </a:r>
            <a:r>
              <a:rPr lang="en-US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axonhub-gui</a:t>
            </a:r>
            <a:endParaRPr lang="en-US" sz="14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45720" indent="0">
              <a:buNone/>
            </a:pP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labels:</a:t>
            </a:r>
          </a:p>
          <a:p>
            <a:pPr marL="45720" indent="0">
              <a:buNone/>
            </a:pP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app: </a:t>
            </a:r>
            <a:r>
              <a:rPr lang="en-US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axonhub</a:t>
            </a:r>
            <a:endParaRPr lang="en-US" sz="14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45720" indent="0">
              <a:buNone/>
            </a:pP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spec:</a:t>
            </a:r>
          </a:p>
          <a:p>
            <a:pPr marL="45720" indent="0">
              <a:buNone/>
            </a:pP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ports:</a:t>
            </a:r>
          </a:p>
          <a:p>
            <a:pPr marL="45720" indent="0">
              <a:buNone/>
            </a:pP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- port: 8024</a:t>
            </a:r>
          </a:p>
          <a:p>
            <a:pPr marL="45720" indent="0">
              <a:buNone/>
            </a:pP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name: </a:t>
            </a:r>
            <a:r>
              <a:rPr lang="en-US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gui</a:t>
            </a:r>
            <a:endParaRPr lang="en-US" sz="14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45720" indent="0">
              <a:buNone/>
            </a:pP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</a:t>
            </a:r>
            <a:r>
              <a:rPr lang="en-US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targetPort</a:t>
            </a: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: 8024</a:t>
            </a:r>
          </a:p>
          <a:p>
            <a:pPr marL="45720" indent="0">
              <a:buNone/>
            </a:pP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selector:</a:t>
            </a:r>
          </a:p>
          <a:p>
            <a:pPr marL="45720" indent="0">
              <a:buNone/>
            </a:pP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app: </a:t>
            </a:r>
            <a:r>
              <a:rPr lang="en-US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axonhub</a:t>
            </a:r>
            <a:endParaRPr lang="en-US" sz="14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45720" indent="0">
              <a:buNone/>
            </a:pP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type: </a:t>
            </a:r>
            <a:r>
              <a:rPr lang="en-US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LoadBalancer</a:t>
            </a:r>
            <a:endParaRPr lang="en-US" sz="14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45720" indent="0">
              <a:buNone/>
            </a:pP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---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E6F6C6D-3EA0-4DD2-9A93-543C979BBB0D}"/>
              </a:ext>
            </a:extLst>
          </p:cNvPr>
          <p:cNvSpPr txBox="1">
            <a:spLocks/>
          </p:cNvSpPr>
          <p:nvPr/>
        </p:nvSpPr>
        <p:spPr>
          <a:xfrm>
            <a:off x="6354418" y="583096"/>
            <a:ext cx="2650434" cy="4322055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20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1pPr>
            <a:lvl2pPr marL="50292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8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2pPr>
            <a:lvl3pPr marL="6858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6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3pPr>
            <a:lvl4pPr marL="9144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4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4pPr>
            <a:lvl5pPr marL="1143000" indent="-182880" algn="l" defTabSz="914400" rtl="0" eaLnBrk="1" latinLnBrk="0" hangingPunct="1">
              <a:spcBef>
                <a:spcPct val="20000"/>
              </a:spcBef>
              <a:buClr>
                <a:srgbClr val="8F939A"/>
              </a:buClr>
              <a:buFont typeface="Arial"/>
              <a:buChar char="•"/>
              <a:defRPr sz="1400" kern="1200">
                <a:solidFill>
                  <a:srgbClr val="323945"/>
                </a:solidFill>
                <a:latin typeface="Lato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002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8288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057400" indent="-182880" algn="l" defTabSz="914400" rtl="0" eaLnBrk="1" latinLnBrk="0" hangingPunct="1">
              <a:spcBef>
                <a:spcPct val="20000"/>
              </a:spcBef>
              <a:buClr>
                <a:schemeClr val="tx2"/>
              </a:buClr>
              <a:buFont typeface="Wingdings" pitchFamily="2" charset="2"/>
              <a:buChar char="§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None/>
            </a:pPr>
            <a:r>
              <a:rPr lang="en-US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apiVersion</a:t>
            </a: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: apps/v1</a:t>
            </a:r>
          </a:p>
          <a:p>
            <a:pPr marL="45720" indent="0">
              <a:buNone/>
            </a:pP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kind: </a:t>
            </a:r>
            <a:r>
              <a:rPr lang="en-US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StatefulSet</a:t>
            </a:r>
            <a:endParaRPr lang="en-US" sz="14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45720" indent="0">
              <a:buNone/>
            </a:pP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metadata:</a:t>
            </a:r>
          </a:p>
          <a:p>
            <a:pPr marL="45720" indent="0">
              <a:buNone/>
            </a:pP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name: </a:t>
            </a:r>
            <a:r>
              <a:rPr lang="en-US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axonhub</a:t>
            </a:r>
            <a:endParaRPr lang="en-US" sz="14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45720" indent="0">
              <a:buNone/>
            </a:pP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spec:</a:t>
            </a:r>
          </a:p>
          <a:p>
            <a:pPr marL="45720" indent="0">
              <a:buNone/>
            </a:pP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</a:t>
            </a:r>
            <a:r>
              <a:rPr lang="en-US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serviceName</a:t>
            </a: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: "</a:t>
            </a:r>
            <a:r>
              <a:rPr lang="en-US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axonhub</a:t>
            </a: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"</a:t>
            </a:r>
          </a:p>
          <a:p>
            <a:pPr marL="45720" indent="0">
              <a:buNone/>
            </a:pP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replicas: 3</a:t>
            </a:r>
          </a:p>
          <a:p>
            <a:pPr marL="45720" indent="0">
              <a:buNone/>
            </a:pP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selector:</a:t>
            </a:r>
          </a:p>
          <a:p>
            <a:pPr marL="45720" indent="0">
              <a:buNone/>
            </a:pP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</a:t>
            </a:r>
            <a:r>
              <a:rPr lang="en-US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matchLabels</a:t>
            </a: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:</a:t>
            </a:r>
          </a:p>
          <a:p>
            <a:pPr marL="45720" indent="0">
              <a:buNone/>
            </a:pP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  app: </a:t>
            </a:r>
            <a:r>
              <a:rPr lang="en-US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axonhub</a:t>
            </a:r>
            <a:endParaRPr lang="en-US" sz="14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45720" indent="0">
              <a:buNone/>
            </a:pP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template:</a:t>
            </a:r>
          </a:p>
          <a:p>
            <a:pPr marL="45720" indent="0">
              <a:buNone/>
            </a:pP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metadata:</a:t>
            </a:r>
          </a:p>
          <a:p>
            <a:pPr marL="45720" indent="0">
              <a:buNone/>
            </a:pP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  labels:</a:t>
            </a:r>
          </a:p>
          <a:p>
            <a:pPr marL="45720" indent="0">
              <a:buNone/>
            </a:pP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    app: </a:t>
            </a:r>
            <a:r>
              <a:rPr lang="en-US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axonhub</a:t>
            </a:r>
            <a:endParaRPr lang="en-US" sz="14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45720" indent="0">
              <a:buNone/>
            </a:pP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spec:</a:t>
            </a:r>
          </a:p>
          <a:p>
            <a:pPr marL="45720" indent="0">
              <a:buNone/>
            </a:pP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  containers:</a:t>
            </a:r>
          </a:p>
          <a:p>
            <a:pPr marL="45720" indent="0">
              <a:buNone/>
            </a:pP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  - name: </a:t>
            </a:r>
            <a:r>
              <a:rPr lang="en-US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axonhub</a:t>
            </a:r>
            <a:endParaRPr lang="en-US" sz="14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45720" indent="0">
              <a:buNone/>
            </a:pP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    image: eu.gcr.io…</a:t>
            </a:r>
          </a:p>
          <a:p>
            <a:pPr marL="45720" indent="0">
              <a:buNone/>
            </a:pP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    ports:</a:t>
            </a:r>
          </a:p>
          <a:p>
            <a:pPr marL="45720" indent="0">
              <a:buNone/>
            </a:pP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    - </a:t>
            </a:r>
            <a:r>
              <a:rPr lang="en-US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containerPort</a:t>
            </a: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: 8124</a:t>
            </a:r>
          </a:p>
          <a:p>
            <a:pPr marL="45720" indent="0">
              <a:buNone/>
            </a:pP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      protocol: TCP </a:t>
            </a:r>
          </a:p>
          <a:p>
            <a:pPr marL="45720" indent="0">
              <a:buNone/>
            </a:pP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      name: </a:t>
            </a:r>
            <a:r>
              <a:rPr lang="en-US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grpc</a:t>
            </a:r>
            <a:endParaRPr lang="en-US" sz="14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45720" indent="0">
              <a:buNone/>
            </a:pP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    - </a:t>
            </a:r>
            <a:r>
              <a:rPr lang="en-US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containerPort</a:t>
            </a: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: 8024</a:t>
            </a:r>
          </a:p>
          <a:p>
            <a:pPr marL="45720" indent="0">
              <a:buNone/>
            </a:pP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      protocol: TCP </a:t>
            </a:r>
          </a:p>
          <a:p>
            <a:pPr marL="45720" indent="0">
              <a:buNone/>
            </a:pP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      name: </a:t>
            </a:r>
            <a:r>
              <a:rPr lang="en-US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gui</a:t>
            </a:r>
            <a:endParaRPr lang="en-US" sz="14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45720" indent="0">
              <a:buNone/>
            </a:pP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    </a:t>
            </a:r>
            <a:r>
              <a:rPr lang="en-US" sz="14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readinessProbe</a:t>
            </a: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:</a:t>
            </a:r>
          </a:p>
          <a:p>
            <a:pPr marL="45720" indent="0">
              <a:buNone/>
            </a:pPr>
            <a:r>
              <a:rPr lang="en-US" sz="1400" dirty="0">
                <a:latin typeface="Courier New" panose="02070309020205020404" pitchFamily="49" charset="0"/>
                <a:cs typeface="Courier New" panose="02070309020205020404" pitchFamily="49" charset="0"/>
              </a:rPr>
              <a:t>          …</a:t>
            </a:r>
          </a:p>
        </p:txBody>
      </p:sp>
      <p:sp>
        <p:nvSpPr>
          <p:cNvPr id="7" name="Arrow: Right 6">
            <a:extLst>
              <a:ext uri="{FF2B5EF4-FFF2-40B4-BE49-F238E27FC236}">
                <a16:creationId xmlns:a16="http://schemas.microsoft.com/office/drawing/2014/main" id="{D4E7E668-120F-46E4-9282-4DA232D2FE20}"/>
              </a:ext>
            </a:extLst>
          </p:cNvPr>
          <p:cNvSpPr/>
          <p:nvPr/>
        </p:nvSpPr>
        <p:spPr>
          <a:xfrm>
            <a:off x="6069497" y="634638"/>
            <a:ext cx="377687" cy="417444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Arrow: Right 7">
            <a:extLst>
              <a:ext uri="{FF2B5EF4-FFF2-40B4-BE49-F238E27FC236}">
                <a16:creationId xmlns:a16="http://schemas.microsoft.com/office/drawing/2014/main" id="{077A3827-A740-4290-AD62-C6D2D99C15AB}"/>
              </a:ext>
            </a:extLst>
          </p:cNvPr>
          <p:cNvSpPr/>
          <p:nvPr/>
        </p:nvSpPr>
        <p:spPr>
          <a:xfrm>
            <a:off x="815010" y="3462130"/>
            <a:ext cx="377687" cy="417444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Arrow: Right 8">
            <a:extLst>
              <a:ext uri="{FF2B5EF4-FFF2-40B4-BE49-F238E27FC236}">
                <a16:creationId xmlns:a16="http://schemas.microsoft.com/office/drawing/2014/main" id="{B4F307BF-AE48-4044-87C1-C7224D2469F0}"/>
              </a:ext>
            </a:extLst>
          </p:cNvPr>
          <p:cNvSpPr/>
          <p:nvPr/>
        </p:nvSpPr>
        <p:spPr>
          <a:xfrm>
            <a:off x="3581403" y="3648369"/>
            <a:ext cx="377687" cy="417444"/>
          </a:xfrm>
          <a:prstGeom prst="rightArrow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E349313-8528-49C4-A620-9C2C37417534}"/>
              </a:ext>
            </a:extLst>
          </p:cNvPr>
          <p:cNvSpPr txBox="1"/>
          <p:nvPr/>
        </p:nvSpPr>
        <p:spPr>
          <a:xfrm>
            <a:off x="414127" y="4283956"/>
            <a:ext cx="290554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err="1">
                <a:solidFill>
                  <a:schemeClr val="bg1"/>
                </a:solidFill>
                <a:latin typeface="Lato" panose="020F0502020204030203" pitchFamily="34" charset="0"/>
              </a:rPr>
              <a:t>AxonHub</a:t>
            </a:r>
            <a:r>
              <a:rPr lang="en-US" sz="1100" dirty="0">
                <a:solidFill>
                  <a:schemeClr val="bg1"/>
                </a:solidFill>
                <a:latin typeface="Lato" panose="020F0502020204030203" pitchFamily="34" charset="0"/>
              </a:rPr>
              <a:t> </a:t>
            </a:r>
            <a:r>
              <a:rPr lang="en-US" sz="1100" dirty="0" err="1">
                <a:solidFill>
                  <a:schemeClr val="bg1"/>
                </a:solidFill>
                <a:latin typeface="Lato" panose="020F0502020204030203" pitchFamily="34" charset="0"/>
              </a:rPr>
              <a:t>gRPC</a:t>
            </a:r>
            <a:r>
              <a:rPr lang="en-US" sz="1100" dirty="0">
                <a:solidFill>
                  <a:schemeClr val="bg1"/>
                </a:solidFill>
                <a:latin typeface="Lato" panose="020F0502020204030203" pitchFamily="34" charset="0"/>
              </a:rPr>
              <a:t> port: headless service, all instances registered in DNS by Kubernetes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AE16390-E813-493A-81ED-1CE586E73814}"/>
              </a:ext>
            </a:extLst>
          </p:cNvPr>
          <p:cNvSpPr txBox="1"/>
          <p:nvPr/>
        </p:nvSpPr>
        <p:spPr>
          <a:xfrm>
            <a:off x="3677478" y="4262282"/>
            <a:ext cx="290554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err="1">
                <a:solidFill>
                  <a:schemeClr val="bg1"/>
                </a:solidFill>
                <a:latin typeface="Lato" panose="020F0502020204030203" pitchFamily="34" charset="0"/>
              </a:rPr>
              <a:t>AxonHub</a:t>
            </a:r>
            <a:r>
              <a:rPr lang="en-US" sz="1100" dirty="0">
                <a:solidFill>
                  <a:schemeClr val="bg1"/>
                </a:solidFill>
                <a:latin typeface="Lato" panose="020F0502020204030203" pitchFamily="34" charset="0"/>
              </a:rPr>
              <a:t> management GUI: behind HTTP load balancer</a:t>
            </a:r>
          </a:p>
        </p:txBody>
      </p:sp>
    </p:spTree>
    <p:extLst>
      <p:ext uri="{BB962C8B-B14F-4D97-AF65-F5344CB8AC3E}">
        <p14:creationId xmlns:p14="http://schemas.microsoft.com/office/powerpoint/2010/main" val="250042959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EEC7430-08B8-4FE0-B0A0-07807993BF8F}"/>
              </a:ext>
            </a:extLst>
          </p:cNvPr>
          <p:cNvSpPr txBox="1"/>
          <p:nvPr/>
        </p:nvSpPr>
        <p:spPr>
          <a:xfrm>
            <a:off x="2286095" y="2387084"/>
            <a:ext cx="4571809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Lato" panose="020F0502020204030203" pitchFamily="34" charset="0"/>
              </a:rPr>
              <a:t>Switching to live demo now</a:t>
            </a:r>
          </a:p>
          <a:p>
            <a:pPr algn="ctr"/>
            <a:r>
              <a:rPr lang="en-US" sz="1100" dirty="0">
                <a:solidFill>
                  <a:schemeClr val="bg1"/>
                </a:solidFill>
                <a:latin typeface="Lato" panose="020F0502020204030203" pitchFamily="34" charset="0"/>
              </a:rPr>
              <a:t>(but there are some slides after this one as backup)</a:t>
            </a:r>
          </a:p>
        </p:txBody>
      </p:sp>
    </p:spTree>
    <p:extLst>
      <p:ext uri="{BB962C8B-B14F-4D97-AF65-F5344CB8AC3E}">
        <p14:creationId xmlns:p14="http://schemas.microsoft.com/office/powerpoint/2010/main" val="71140263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75FA80F-9BD8-45CF-9767-D7548D1F3E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53669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E37C345-AFCC-4DF2-9868-06B6E767AC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42059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6B64C9B-B40E-46E4-A7BB-52D3A590D2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19913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F74CE86-5BB2-4EB8-AB23-3B04B01A3A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51107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B7906EC-24DC-49A8-9556-D621186B83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23638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2B0D88D-F831-4EFF-ABEC-BD650C259C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986316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3B164C3-0EBD-4A1E-8855-FEE2637685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2269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E070199-44AC-4108-A22D-87D0C92FF6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45576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94ED90E-8E6D-4778-BB0D-92A4CFCD3E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18081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D46ECD4-E0AE-4293-AF5B-CAED59AC7F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957228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92C096-D8EB-4F95-A317-CFFE2455F0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908430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340C7F9-12B2-4814-816D-C41E71464B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443678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CBAA9AD-555B-4978-82A4-054033A7B9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3950750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1A5AC4F-BCE6-4D32-865A-0487B01D0D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631737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A6BC67-34B2-4600-8FCE-CB7EB69473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Scaling out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63B22C-AA9B-4694-85EA-B8F04B23E46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Demo</a:t>
            </a:r>
          </a:p>
        </p:txBody>
      </p:sp>
    </p:spTree>
    <p:extLst>
      <p:ext uri="{BB962C8B-B14F-4D97-AF65-F5344CB8AC3E}">
        <p14:creationId xmlns:p14="http://schemas.microsoft.com/office/powerpoint/2010/main" val="3894068218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2690840-6C04-4D43-A19A-C4A2AC1196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789096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40DC79F-6997-4506-9789-1411A8511B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162811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18FFBAC-E683-4C3A-ADD1-9A5C4B0DF2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3479533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B8E4792-3B39-49DD-8262-2D24ECAA7C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956194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2B38D8C-BFCF-4BF8-9426-71A31836BE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11499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xonIQ_White">
  <a:themeElements>
    <a:clrScheme name="Custom 1">
      <a:dk1>
        <a:srgbClr val="323945"/>
      </a:dk1>
      <a:lt1>
        <a:sysClr val="window" lastClr="FFFFFF"/>
      </a:lt1>
      <a:dk2>
        <a:srgbClr val="323945"/>
      </a:dk2>
      <a:lt2>
        <a:srgbClr val="F3F4F4"/>
      </a:lt2>
      <a:accent1>
        <a:srgbClr val="FF3500"/>
      </a:accent1>
      <a:accent2>
        <a:srgbClr val="0056A4"/>
      </a:accent2>
      <a:accent3>
        <a:srgbClr val="FF4300"/>
      </a:accent3>
      <a:accent4>
        <a:srgbClr val="9400CA"/>
      </a:accent4>
      <a:accent5>
        <a:srgbClr val="78CA00"/>
      </a:accent5>
      <a:accent6>
        <a:srgbClr val="FF0079"/>
      </a:accent6>
      <a:hlink>
        <a:srgbClr val="0083FF"/>
      </a:hlink>
      <a:folHlink>
        <a:srgbClr val="009C95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华文新魏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erspec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100000"/>
                <a:satMod val="160000"/>
                <a:lumMod val="105000"/>
              </a:schemeClr>
            </a:gs>
            <a:gs pos="41000">
              <a:schemeClr val="phClr">
                <a:tint val="57000"/>
                <a:satMod val="180000"/>
                <a:lumMod val="99000"/>
              </a:schemeClr>
            </a:gs>
            <a:gs pos="100000">
              <a:schemeClr val="phClr">
                <a:tint val="80000"/>
                <a:satMod val="200000"/>
                <a:lumMod val="10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atMod val="130000"/>
                <a:lumMod val="114000"/>
              </a:schemeClr>
            </a:gs>
            <a:gs pos="60000">
              <a:schemeClr val="phClr">
                <a:tint val="100000"/>
                <a:satMod val="106000"/>
                <a:lumMod val="110000"/>
              </a:schemeClr>
            </a:gs>
            <a:gs pos="100000">
              <a:schemeClr val="phClr"/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47625" dist="38100" dir="5400000" sy="98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woPt" dir="br">
              <a:rot lat="0" lon="0" rev="8700000"/>
            </a:lightRig>
          </a:scene3d>
          <a:sp3d prstMaterial="matte">
            <a:bevelT w="25400" h="53975"/>
          </a:sp3d>
        </a:effectStyle>
        <a:effectStyle>
          <a:effectLst>
            <a:reflection blurRad="12700" stA="24000" endPos="28000" dist="50800" dir="5400000" sy="-100000" rotWithShape="0"/>
          </a:effectLst>
          <a:scene3d>
            <a:camera prst="orthographicFront">
              <a:rot lat="0" lon="0" rev="0"/>
            </a:camera>
            <a:lightRig rig="threePt" dir="t">
              <a:rot lat="0" lon="0" rev="4800000"/>
            </a:lightRig>
          </a:scene3d>
          <a:sp3d>
            <a:bevelT w="69850" h="317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00000"/>
                <a:lumMod val="100000"/>
              </a:schemeClr>
            </a:gs>
            <a:gs pos="65000">
              <a:schemeClr val="phClr">
                <a:tint val="100000"/>
                <a:shade val="95000"/>
                <a:satMod val="100000"/>
                <a:lumMod val="100000"/>
              </a:schemeClr>
            </a:gs>
            <a:gs pos="100000">
              <a:schemeClr val="phClr">
                <a:tint val="88000"/>
                <a:shade val="100000"/>
                <a:satMod val="400000"/>
                <a:lumMod val="1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  <a:satMod val="90000"/>
              </a:schemeClr>
              <a:schemeClr val="phClr">
                <a:shade val="92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xonIQ-White.potx" id="{D4AD78E1-CDCB-46E6-9C23-957945569233}" vid="{9C3F3F0C-C408-489E-8EE0-B376DDFE0E9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272</TotalTime>
  <Words>1919</Words>
  <Application>Microsoft Office PowerPoint</Application>
  <PresentationFormat>On-screen Show (16:9)</PresentationFormat>
  <Paragraphs>383</Paragraphs>
  <Slides>63</Slides>
  <Notes>19</Notes>
  <HiddenSlides>1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63</vt:i4>
      </vt:variant>
    </vt:vector>
  </HeadingPairs>
  <TitlesOfParts>
    <vt:vector size="72" baseType="lpstr">
      <vt:lpstr>Calibri</vt:lpstr>
      <vt:lpstr>Courier New</vt:lpstr>
      <vt:lpstr>Roboto Slab</vt:lpstr>
      <vt:lpstr>Lato Light</vt:lpstr>
      <vt:lpstr>Wingdings</vt:lpstr>
      <vt:lpstr>Lato</vt:lpstr>
      <vt:lpstr>Arial</vt:lpstr>
      <vt:lpstr>Lato Regular</vt:lpstr>
      <vt:lpstr>AxonIQ_White</vt:lpstr>
      <vt:lpstr>Microservice Message Routing on Kubernetes</vt:lpstr>
      <vt:lpstr>Introductions</vt:lpstr>
      <vt:lpstr>Sample domain: Gift Cards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Command-Query Responsibility Segregation (CQRS)</vt:lpstr>
      <vt:lpstr>Domain-Driven Design (DDD) and Aggregates</vt:lpstr>
      <vt:lpstr>PowerPoint Presentation</vt:lpstr>
      <vt:lpstr>PowerPoint Presentation</vt:lpstr>
      <vt:lpstr>PowerPoint Presentation</vt:lpstr>
      <vt:lpstr>Message requirements</vt:lpstr>
      <vt:lpstr>Command messages</vt:lpstr>
      <vt:lpstr>PowerPoint Presentation</vt:lpstr>
      <vt:lpstr>Event messages</vt:lpstr>
      <vt:lpstr>Event messages</vt:lpstr>
      <vt:lpstr>Event messages</vt:lpstr>
      <vt:lpstr>Event messages</vt:lpstr>
      <vt:lpstr>Query messages</vt:lpstr>
      <vt:lpstr>Message requirements</vt:lpstr>
      <vt:lpstr>PowerPoint Presentation</vt:lpstr>
      <vt:lpstr>Axon Framework</vt:lpstr>
      <vt:lpstr>Location transparency in Axon</vt:lpstr>
      <vt:lpstr>PowerPoint Presentation</vt:lpstr>
      <vt:lpstr>PowerPoint Presentation</vt:lpstr>
      <vt:lpstr>Practical distribution with Axon</vt:lpstr>
      <vt:lpstr>Practical distribution with Axon</vt:lpstr>
      <vt:lpstr>AxonHub essentials</vt:lpstr>
      <vt:lpstr>How does it work?</vt:lpstr>
      <vt:lpstr>AxonHub and AxonDB</vt:lpstr>
      <vt:lpstr>PowerPoint Presentation</vt:lpstr>
      <vt:lpstr>PowerPoint Presentation</vt:lpstr>
      <vt:lpstr>Kubernetes deployment</vt:lpstr>
      <vt:lpstr>Deploying gc-command</vt:lpstr>
      <vt:lpstr>Deploying gc-command</vt:lpstr>
      <vt:lpstr>axonhub.yaml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Scaling out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ArchYves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Blabla microservices kubernetes</dc:title>
  <dc:creator>Frans van Buul</dc:creator>
  <cp:lastModifiedBy>Frans van Buul</cp:lastModifiedBy>
  <cp:revision>68</cp:revision>
  <dcterms:created xsi:type="dcterms:W3CDTF">2018-04-24T17:34:00Z</dcterms:created>
  <dcterms:modified xsi:type="dcterms:W3CDTF">2018-04-25T15:10:02Z</dcterms:modified>
</cp:coreProperties>
</file>